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df3f5985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df3f5985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0207009c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0207009c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0207009c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0207009c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0207009c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0207009c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0207009c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0207009c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0207009c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0207009c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0207009c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0207009c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0207009c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0207009c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0207009c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0207009c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0207009c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0207009c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0207009c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0207009c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df3f59859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df3f59859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0207009c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0207009c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0207009c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0207009c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0207009c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0207009c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0207009c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0207009c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0207009c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f0207009c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0207009c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0207009c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0207009c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0207009c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0207009c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0207009c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0207009c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0207009c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0207009c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0207009c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0207009c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f0207009c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0207009c8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0207009c8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0207009c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0207009c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0207009c8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0207009c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0207009c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0207009c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0207009c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0207009c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0207009c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0207009c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0207009c8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0207009c8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0207009c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0207009c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0207009c8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0207009c8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0207009c8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0207009c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f0207009c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f0207009c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f0207009c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f0207009c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df3f5985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df3f5985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df3f5985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df3f5985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df3f59859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df3f59859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df3f5985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df3f5985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df3f5985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df3f5985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df3f59859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df3f59859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df3f5985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df3f5985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df3f59859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df3f59859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df3f59859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ddf3f59859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0207009c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0207009c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0e44741e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0e44741e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0e44741e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0e44741e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0e44741e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0e44741e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0207009c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0207009c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df3f59859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df3f59859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df3f59859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ddf3f59859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df3f59859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ddf3f59859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df3f5985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df3f5985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0207009c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0207009c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5dedd959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5dedd959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0207009c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0207009c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0207009c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0207009c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drive.google.com/u/1/uc?id=15bZJOE-_VNqX5PuyM5NDiZUD-B10tOJq&amp;export=download" TargetMode="External"/><Relationship Id="rId4" Type="http://schemas.openxmlformats.org/officeDocument/2006/relationships/hyperlink" Target="https://drive.google.com/file/d/15bZJOE-_VNqX5PuyM5NDiZUD-B10tOJq/vie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snipper.io/s/-McXW1gQlvgfbWrPqAK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reactstrap.github.io/components/badge/"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snipper.io/s/-McXW1gQlvgfbWrPqAKB"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reactstrap.github.i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reactstrap.github.io/components/input-group/" TargetMode="Externa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reactstrap.github.io/components/buttons/"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reactstrap.github.io/components/card/" TargetMode="Externa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reactstrap.github.io/components/input-group/" TargetMode="Externa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youtube.com/watch?v=5vFm9MFPNO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gitlab.com/users/sign_up" TargetMode="External"/><Relationship Id="rId4" Type="http://schemas.openxmlformats.org/officeDocument/2006/relationships/hyperlink" Target="https://github.com/signup?source=login" TargetMode="External"/><Relationship Id="rId5" Type="http://schemas.openxmlformats.org/officeDocument/2006/relationships/hyperlink" Target="https://codesandbox.io/" TargetMode="External"/><Relationship Id="rId6" Type="http://schemas.openxmlformats.org/officeDocument/2006/relationships/hyperlink" Target="https://git-scm.com/" TargetMode="External"/><Relationship Id="rId7" Type="http://schemas.openxmlformats.org/officeDocument/2006/relationships/hyperlink" Target="https://gitlab.com/swapnilmistry/react-webinar-vcet.gi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gitlab.com/swapnilmistry/react-webinar-vcet.git" TargetMode="External"/><Relationship Id="rId4" Type="http://schemas.openxmlformats.org/officeDocument/2006/relationships/hyperlink" Target="https://gitlab.com/swapnilmistry/react-webinar-vcet.g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 name="Google Shape;55;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Swapnil sir data </a:t>
            </a:r>
            <a:endParaRPr/>
          </a:p>
          <a:p>
            <a:pPr indent="0" lvl="0" marL="0" rtl="0" algn="l">
              <a:spcBef>
                <a:spcPts val="1200"/>
              </a:spcBef>
              <a:spcAft>
                <a:spcPts val="0"/>
              </a:spcAft>
              <a:buNone/>
            </a:pPr>
            <a:r>
              <a:rPr lang="en" u="sng">
                <a:solidFill>
                  <a:schemeClr val="hlink"/>
                </a:solidFill>
                <a:hlinkClick r:id="rId3"/>
              </a:rPr>
              <a:t>https://drive.google.com/u/1/uc?id=15bZJOE-_VNqX5PuyM5NDiZUD-B10tOJq&amp;export=download</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u="sng">
                <a:solidFill>
                  <a:schemeClr val="accent5"/>
                </a:solidFill>
                <a:hlinkClick r:id="rId4">
                  <a:extLst>
                    <a:ext uri="{A12FA001-AC4F-418D-AE19-62706E023703}">
                      <ahyp:hlinkClr val="tx"/>
                    </a:ext>
                  </a:extLst>
                </a:hlinkClick>
              </a:rPr>
              <a:t>https://drive.google.com/file/d/15bZJOE-_VNqX5PuyM5NDiZUD-B10tOJq/view</a:t>
            </a:r>
            <a:endParaRPr/>
          </a:p>
          <a:p>
            <a:pPr indent="0" lvl="0" marL="0" rtl="0" algn="l">
              <a:spcBef>
                <a:spcPts val="120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123950"/>
            <a:ext cx="8520600" cy="55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https://snipper.io/s/-McXW1gQlvgfbWrPqAKB</a:t>
            </a:r>
            <a:endParaRPr/>
          </a:p>
          <a:p>
            <a:pPr indent="0" lvl="0" marL="0" rtl="0" algn="l">
              <a:spcBef>
                <a:spcPts val="0"/>
              </a:spcBef>
              <a:spcAft>
                <a:spcPts val="0"/>
              </a:spcAft>
              <a:buNone/>
            </a:pPr>
            <a:r>
              <a:t/>
            </a:r>
            <a:endParaRPr/>
          </a:p>
        </p:txBody>
      </p:sp>
      <p:sp>
        <p:nvSpPr>
          <p:cNvPr id="119" name="Google Shape;119;p22"/>
          <p:cNvSpPr txBox="1"/>
          <p:nvPr>
            <p:ph idx="1" type="body"/>
          </p:nvPr>
        </p:nvSpPr>
        <p:spPr>
          <a:xfrm>
            <a:off x="311700" y="681650"/>
            <a:ext cx="8520600" cy="3887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090"/>
              <a:t>Change the title in index.html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title</a:t>
            </a:r>
            <a:r>
              <a:rPr lang="en" sz="677">
                <a:solidFill>
                  <a:srgbClr val="808080"/>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ToDo List</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title</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95000"/>
              </a:lnSpc>
              <a:spcBef>
                <a:spcPts val="1200"/>
              </a:spcBef>
              <a:spcAft>
                <a:spcPts val="0"/>
              </a:spcAft>
              <a:buSzPts val="605"/>
              <a:buNone/>
            </a:pPr>
            <a:r>
              <a:rPr lang="en" sz="1090"/>
              <a:t>Here we will create a simple ToDo list where we will have a search bar and a button, so whenever someone clicks on add todo  so we will try to populate the list ToDo  which we have created, we will have search bar and it is associated with button.</a:t>
            </a:r>
            <a:endParaRPr sz="1090"/>
          </a:p>
          <a:p>
            <a:pPr indent="-297815" lvl="0" marL="457200" rtl="0" algn="l">
              <a:lnSpc>
                <a:spcPct val="95000"/>
              </a:lnSpc>
              <a:spcBef>
                <a:spcPts val="1200"/>
              </a:spcBef>
              <a:spcAft>
                <a:spcPts val="0"/>
              </a:spcAft>
              <a:buSzPts val="1090"/>
              <a:buAutoNum type="arabicParenR"/>
            </a:pPr>
            <a:r>
              <a:rPr lang="en" sz="1090"/>
              <a:t>Searchbar -&gt; Button  -&gt; Populate ToDos</a:t>
            </a:r>
            <a:endParaRPr sz="1090"/>
          </a:p>
          <a:p>
            <a:pPr indent="-297815" lvl="0" marL="457200" rtl="0" algn="l">
              <a:lnSpc>
                <a:spcPct val="95000"/>
              </a:lnSpc>
              <a:spcBef>
                <a:spcPts val="0"/>
              </a:spcBef>
              <a:spcAft>
                <a:spcPts val="0"/>
              </a:spcAft>
              <a:buSzPts val="1090"/>
              <a:buAutoNum type="arabicParenR"/>
            </a:pPr>
            <a:r>
              <a:rPr lang="en" sz="1090"/>
              <a:t>Searchbar -&gt; ToDos -&gt; Populate ToDos</a:t>
            </a:r>
            <a:endParaRPr sz="1090"/>
          </a:p>
          <a:p>
            <a:pPr indent="-297815" lvl="0" marL="457200" rtl="0" algn="l">
              <a:lnSpc>
                <a:spcPct val="95000"/>
              </a:lnSpc>
              <a:spcBef>
                <a:spcPts val="0"/>
              </a:spcBef>
              <a:spcAft>
                <a:spcPts val="0"/>
              </a:spcAft>
              <a:buSzPts val="1090"/>
              <a:buAutoNum type="arabicParenR"/>
            </a:pPr>
            <a:r>
              <a:rPr lang="en" sz="1090"/>
              <a:t>Let’s say if we populated ToDos what actions should be available to with  respect to each ToDos, if I have multiple ToDos available over here, so what should be features available with me as of now - </a:t>
            </a:r>
            <a:endParaRPr sz="1090"/>
          </a:p>
          <a:p>
            <a:pPr indent="0" lvl="0" marL="457200" rtl="0" algn="l">
              <a:lnSpc>
                <a:spcPct val="95000"/>
              </a:lnSpc>
              <a:spcBef>
                <a:spcPts val="1200"/>
              </a:spcBef>
              <a:spcAft>
                <a:spcPts val="0"/>
              </a:spcAft>
              <a:buSzPts val="605"/>
              <a:buNone/>
            </a:pPr>
            <a:r>
              <a:rPr lang="en" sz="1090"/>
              <a:t>a) Delete the Todo </a:t>
            </a:r>
            <a:endParaRPr sz="1090"/>
          </a:p>
          <a:p>
            <a:pPr indent="0" lvl="0" marL="457200" rtl="0" algn="l">
              <a:lnSpc>
                <a:spcPct val="95000"/>
              </a:lnSpc>
              <a:spcBef>
                <a:spcPts val="1200"/>
              </a:spcBef>
              <a:spcAft>
                <a:spcPts val="0"/>
              </a:spcAft>
              <a:buSzPts val="605"/>
              <a:buNone/>
            </a:pPr>
            <a:r>
              <a:rPr lang="en" sz="1090"/>
              <a:t>b) Mark, Unmark  as done</a:t>
            </a:r>
            <a:endParaRPr sz="1090"/>
          </a:p>
          <a:p>
            <a:pPr indent="0" lvl="0" marL="457200" rtl="0" algn="l">
              <a:lnSpc>
                <a:spcPct val="95000"/>
              </a:lnSpc>
              <a:spcBef>
                <a:spcPts val="1200"/>
              </a:spcBef>
              <a:spcAft>
                <a:spcPts val="0"/>
              </a:spcAft>
              <a:buSzPts val="605"/>
              <a:buNone/>
            </a:pPr>
            <a:r>
              <a:rPr lang="en" sz="1090"/>
              <a:t>c) Delete all Todos. Above is a very basic Todo can offers to us, so we will try to mimic all this functionality. </a:t>
            </a:r>
            <a:endParaRPr sz="1090"/>
          </a:p>
          <a:p>
            <a:pPr indent="0" lvl="0" marL="457200" rtl="0" algn="l">
              <a:lnSpc>
                <a:spcPct val="95000"/>
              </a:lnSpc>
              <a:spcBef>
                <a:spcPts val="1200"/>
              </a:spcBef>
              <a:spcAft>
                <a:spcPts val="0"/>
              </a:spcAft>
              <a:buSzPts val="605"/>
              <a:buNone/>
            </a:pPr>
            <a:r>
              <a:rPr lang="en" sz="1090"/>
              <a:t>Note:- we don’t have any backend as of now, so whenever you try to refresh the  page your all the Todos will get lost, as of now we are trying to focus on react part i.e. frontend part. For backend part we have to combine with  node.js where we can </a:t>
            </a:r>
            <a:r>
              <a:rPr lang="en" sz="1090"/>
              <a:t>store</a:t>
            </a:r>
            <a:r>
              <a:rPr lang="en" sz="1090"/>
              <a:t> data, where we will call to the backend, so you can create database at the backend where you will be string all your ToDos and you will be using your frontend for </a:t>
            </a:r>
            <a:r>
              <a:rPr lang="en" sz="1090"/>
              <a:t>retrieval</a:t>
            </a:r>
            <a:r>
              <a:rPr lang="en" sz="1090"/>
              <a:t> that ToDos.. </a:t>
            </a:r>
            <a:endParaRPr sz="1090"/>
          </a:p>
          <a:p>
            <a:pPr indent="-297815" lvl="0" marL="457200" rtl="0" algn="l">
              <a:lnSpc>
                <a:spcPct val="95000"/>
              </a:lnSpc>
              <a:spcBef>
                <a:spcPts val="1200"/>
              </a:spcBef>
              <a:spcAft>
                <a:spcPts val="0"/>
              </a:spcAft>
              <a:buSzPts val="1090"/>
              <a:buAutoNum type="arabicParenR"/>
            </a:pPr>
            <a:r>
              <a:rPr lang="en" sz="1090"/>
              <a:t>We  try to </a:t>
            </a:r>
            <a:r>
              <a:rPr lang="en" sz="1090"/>
              <a:t>understand</a:t>
            </a:r>
            <a:r>
              <a:rPr lang="en" sz="1090"/>
              <a:t> what data structure we required over here, since todos can be stored in the form of list, so will be using list over here in simple array, in that array each todo must have something, nothing but checked i.e. boolean value, so this will signify whether my Todos are marked done or it’s not marked. If it is true(isChecked: boolean) then we will show a checkbox as marked. A todo list and if it’s not then we will show false.  </a:t>
            </a:r>
            <a:endParaRPr sz="109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Then we will have  message and that message will be having string, this is simple data structure which we are going to use over here array of objects, where we will have only two  things w.r.to each Todo, where we will have todo marked and todo having message, If someone clicks on delete buttons then we need to delete it from the list, so we are not maintaining that infor as of now,  we can add another thing like deleted, which can be also a boolean, (deleted: boolean) we can toggle it, if it is deleted then we can maintain it, but don’t delete it. </a:t>
            </a:r>
            <a:endParaRPr/>
          </a:p>
          <a:p>
            <a:pPr indent="0" lvl="0" marL="0" rtl="0" algn="l">
              <a:spcBef>
                <a:spcPts val="1200"/>
              </a:spcBef>
              <a:spcAft>
                <a:spcPts val="1200"/>
              </a:spcAft>
              <a:buNone/>
            </a:pPr>
            <a:r>
              <a:rPr lang="en"/>
              <a:t>If someone say restore previous todos then we can iterate it through the list and marked this as true. Now here in this project we will delete it completely from our list completely,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a:solidFill>
            <a:srgbClr val="FFD966"/>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Here we will be following this structure, </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4"/>
          <p:cNvPicPr preferRelativeResize="0"/>
          <p:nvPr/>
        </p:nvPicPr>
        <p:blipFill>
          <a:blip r:embed="rId3">
            <a:alphaModFix/>
          </a:blip>
          <a:stretch>
            <a:fillRect/>
          </a:stretch>
        </p:blipFill>
        <p:spPr>
          <a:xfrm>
            <a:off x="260275" y="1152475"/>
            <a:ext cx="8647176" cy="3562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In our app (app.js) we have nothing available with us we have only ToDo available, instead of app.js  we will rename it to Todo.js and inside index.js we will import Todo.</a:t>
            </a:r>
            <a:endParaRPr/>
          </a:p>
          <a:p>
            <a:pPr indent="0" lvl="0" marL="0" rtl="0" algn="l">
              <a:spcBef>
                <a:spcPts val="1200"/>
              </a:spcBef>
              <a:spcAft>
                <a:spcPts val="0"/>
              </a:spcAft>
              <a:buNone/>
            </a:pPr>
            <a:r>
              <a:rPr lang="en"/>
              <a:t>Now we will create one directory called “ components” so  whatever  component associated with ToDo will be kept inside this and along with this we </a:t>
            </a:r>
            <a:r>
              <a:rPr lang="en"/>
              <a:t>will create one more directory called “styles” so </a:t>
            </a:r>
            <a:r>
              <a:rPr lang="en"/>
              <a:t>all the styles which are associated with Todos will be kept inside newly created  style directory.</a:t>
            </a:r>
            <a:endParaRPr/>
          </a:p>
          <a:p>
            <a:pPr indent="0" lvl="0" marL="0" rtl="0" algn="l">
              <a:spcBef>
                <a:spcPts val="1200"/>
              </a:spcBef>
              <a:spcAft>
                <a:spcPts val="0"/>
              </a:spcAft>
              <a:buNone/>
            </a:pPr>
            <a:r>
              <a:rPr lang="en"/>
              <a:t>Now We will create one file inside src as Constants.js, which will try to store all the messages or alert or popup which we will be showing to user, if something wrong happens, </a:t>
            </a:r>
            <a:endParaRPr/>
          </a:p>
          <a:p>
            <a:pPr indent="0" lvl="0" marL="0" rtl="0" algn="l">
              <a:spcBef>
                <a:spcPts val="1200"/>
              </a:spcBef>
              <a:spcAft>
                <a:spcPts val="1200"/>
              </a:spcAft>
              <a:buNone/>
            </a:pPr>
            <a:r>
              <a:rPr lang="en"/>
              <a:t>If I have project having multiple pages and same component is been used across all the pages, so we won’t end up by making it duplicate at multiple places, ex:- if i take a name of button name, i have declared same button at page a and same button at  page b, so there’s no need to duplicate it, we can use the same thing from the single file itself, so it’s  easier to maintain  and changing a single page will replace it all other places where it is used.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688"/>
              <a:buNone/>
            </a:pPr>
            <a:r>
              <a:rPr lang="en" sz="1425"/>
              <a:t>Now we will move todo.js inside </a:t>
            </a:r>
            <a:r>
              <a:rPr lang="en" sz="1425"/>
              <a:t>components</a:t>
            </a:r>
            <a:r>
              <a:rPr lang="en" sz="1425"/>
              <a:t>,</a:t>
            </a:r>
            <a:endParaRPr sz="1425"/>
          </a:p>
          <a:p>
            <a:pPr indent="0" lvl="0" marL="0" rtl="0" algn="just">
              <a:lnSpc>
                <a:spcPct val="95000"/>
              </a:lnSpc>
              <a:spcBef>
                <a:spcPts val="1200"/>
              </a:spcBef>
              <a:spcAft>
                <a:spcPts val="0"/>
              </a:spcAft>
              <a:buSzPts val="688"/>
              <a:buNone/>
            </a:pPr>
            <a:r>
              <a:rPr lang="en" sz="1425"/>
              <a:t>New thing we will learn over here is that instead of creating  .css file we will create file with different extensions which is called as .module.css. </a:t>
            </a:r>
            <a:endParaRPr sz="1425"/>
          </a:p>
          <a:p>
            <a:pPr indent="0" lvl="0" marL="0" rtl="0" algn="just">
              <a:lnSpc>
                <a:spcPct val="95000"/>
              </a:lnSpc>
              <a:spcBef>
                <a:spcPts val="1200"/>
              </a:spcBef>
              <a:spcAft>
                <a:spcPts val="0"/>
              </a:spcAft>
              <a:buSzPts val="688"/>
              <a:buNone/>
            </a:pPr>
            <a:r>
              <a:rPr lang="en" sz="1425"/>
              <a:t>We have Todo.module.css the reason behind doing this is that all the css with respect to only todo components should be listed inside this todo, so all the style which you specify inside  this component will be applied only to the todo component and it won’t applied  to the global files which are already present or the libraries which are already present. There is different way in which we need to import this file and you will also see the difference the way class names written while using this module.css and by using .css. </a:t>
            </a:r>
            <a:endParaRPr sz="1425"/>
          </a:p>
          <a:p>
            <a:pPr indent="0" lvl="0" marL="0" rtl="0" algn="just">
              <a:lnSpc>
                <a:spcPct val="95000"/>
              </a:lnSpc>
              <a:spcBef>
                <a:spcPts val="1200"/>
              </a:spcBef>
              <a:spcAft>
                <a:spcPts val="0"/>
              </a:spcAft>
              <a:buSzPts val="688"/>
              <a:buNone/>
            </a:pPr>
            <a:r>
              <a:rPr lang="en" sz="1425"/>
              <a:t>Now we will create another file </a:t>
            </a:r>
            <a:r>
              <a:rPr lang="en" sz="1425"/>
              <a:t>called</a:t>
            </a:r>
            <a:r>
              <a:rPr lang="en" sz="1425"/>
              <a:t> Global.css, Global.css is responsible for manipulating the css of other items which are present in the DOM / assigning style in  other items in the dom, all the styles which are present in specific files will be override from global css,   </a:t>
            </a:r>
            <a:endParaRPr sz="1425"/>
          </a:p>
          <a:p>
            <a:pPr indent="0" lvl="0" marL="0" rtl="0" algn="just">
              <a:lnSpc>
                <a:spcPct val="95000"/>
              </a:lnSpc>
              <a:spcBef>
                <a:spcPts val="1200"/>
              </a:spcBef>
              <a:spcAft>
                <a:spcPts val="1200"/>
              </a:spcAft>
              <a:buSzPts val="688"/>
              <a:buNone/>
            </a:pPr>
            <a:r>
              <a:rPr lang="en" sz="1425"/>
              <a:t>  , </a:t>
            </a:r>
            <a:endParaRPr sz="142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we have reactstrap </a:t>
            </a:r>
            <a:r>
              <a:rPr lang="en"/>
              <a:t>library available, and each and every library will have some  tags and styles associated with it, if I want override this style, so all those styles will come inside global.css, and the name itself suggesting that all the overriding of styles will   come from different components or different library, which we are using. That all strictly written inside global.css,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https://reactstrap.github.io/components/badge/</a:t>
            </a:r>
            <a:endParaRPr/>
          </a:p>
          <a:p>
            <a:pPr indent="0" lvl="0" marL="0" rtl="0" algn="l">
              <a:spcBef>
                <a:spcPts val="0"/>
              </a:spcBef>
              <a:spcAft>
                <a:spcPts val="0"/>
              </a:spcAft>
              <a:buNone/>
            </a:pPr>
            <a:r>
              <a:t/>
            </a:r>
            <a:endParaRPr/>
          </a:p>
        </p:txBody>
      </p:sp>
      <p:sp>
        <p:nvSpPr>
          <p:cNvPr id="156" name="Google Shape;15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8"/>
          <p:cNvPicPr preferRelativeResize="0"/>
          <p:nvPr/>
        </p:nvPicPr>
        <p:blipFill>
          <a:blip r:embed="rId4">
            <a:alphaModFix/>
          </a:blip>
          <a:stretch>
            <a:fillRect/>
          </a:stretch>
        </p:blipFill>
        <p:spPr>
          <a:xfrm>
            <a:off x="202850" y="879975"/>
            <a:ext cx="8738301" cy="4263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the changes in </a:t>
            </a:r>
            <a:r>
              <a:rPr lang="en"/>
              <a:t>Todo.js</a:t>
            </a:r>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ToDo</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props</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Todo List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ToDo</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Now we need to install couple of things over here,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5" name="Google Shape;17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31"/>
          <p:cNvPicPr preferRelativeResize="0"/>
          <p:nvPr/>
        </p:nvPicPr>
        <p:blipFill>
          <a:blip r:embed="rId3">
            <a:alphaModFix/>
          </a:blip>
          <a:stretch>
            <a:fillRect/>
          </a:stretch>
        </p:blipFill>
        <p:spPr>
          <a:xfrm>
            <a:off x="0" y="92097"/>
            <a:ext cx="9144000" cy="4959307"/>
          </a:xfrm>
          <a:prstGeom prst="rect">
            <a:avLst/>
          </a:prstGeom>
          <a:noFill/>
          <a:ln>
            <a:noFill/>
          </a:ln>
        </p:spPr>
      </p:pic>
      <p:sp>
        <p:nvSpPr>
          <p:cNvPr id="177" name="Google Shape;177;p31"/>
          <p:cNvSpPr/>
          <p:nvPr/>
        </p:nvSpPr>
        <p:spPr>
          <a:xfrm>
            <a:off x="5403775" y="3718200"/>
            <a:ext cx="495900" cy="850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500" u="sng">
                <a:solidFill>
                  <a:schemeClr val="hlink"/>
                </a:solidFill>
                <a:highlight>
                  <a:srgbClr val="FFFFFF"/>
                </a:highlight>
                <a:latin typeface="Roboto"/>
                <a:ea typeface="Roboto"/>
                <a:cs typeface="Roboto"/>
                <a:sym typeface="Roboto"/>
                <a:hlinkClick r:id="rId3"/>
              </a:rPr>
              <a:t>https://snipper.io/s/-McXW1gQlvgfbWrPqAKB</a:t>
            </a:r>
            <a:endParaRPr sz="15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5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500">
              <a:solidFill>
                <a:srgbClr val="202124"/>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500">
              <a:solidFill>
                <a:srgbClr val="202124"/>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you don’t want to install bootstrap then we can use CDN(</a:t>
            </a:r>
            <a:r>
              <a:rPr b="1" lang="en" sz="1200">
                <a:solidFill>
                  <a:srgbClr val="202124"/>
                </a:solidFill>
                <a:highlight>
                  <a:srgbClr val="FFFFFF"/>
                </a:highlight>
              </a:rPr>
              <a:t>Content Delivery Network or Content Distribution Network</a:t>
            </a:r>
            <a:r>
              <a:rPr lang="en" sz="1200">
                <a:solidFill>
                  <a:srgbClr val="202124"/>
                </a:solidFill>
                <a:highlight>
                  <a:srgbClr val="FFFFFF"/>
                </a:highlight>
              </a:rPr>
              <a:t>.</a:t>
            </a:r>
            <a:r>
              <a:rPr lang="en"/>
              <a:t>)</a:t>
            </a:r>
            <a:endParaRPr/>
          </a:p>
          <a:p>
            <a:pPr indent="0" lvl="0" marL="0" rtl="0" algn="l">
              <a:spcBef>
                <a:spcPts val="1200"/>
              </a:spcBef>
              <a:spcAft>
                <a:spcPts val="0"/>
              </a:spcAft>
              <a:buNone/>
            </a:pPr>
            <a:r>
              <a:rPr lang="en" u="sng">
                <a:solidFill>
                  <a:schemeClr val="hlink"/>
                </a:solidFill>
                <a:hlinkClick r:id="rId3"/>
              </a:rPr>
              <a:t>https://reactstrap.github.io/</a:t>
            </a:r>
            <a:endParaRPr/>
          </a:p>
          <a:p>
            <a:pPr indent="0" lvl="0" marL="0" rtl="0" algn="l">
              <a:spcBef>
                <a:spcPts val="1200"/>
              </a:spcBef>
              <a:spcAft>
                <a:spcPts val="0"/>
              </a:spcAft>
              <a:buNone/>
            </a:pPr>
            <a:r>
              <a:rPr lang="en"/>
              <a:t>Simply import this file in index.html inside &lt;script&gt; tag</a:t>
            </a:r>
            <a:endParaRPr/>
          </a:p>
          <a:p>
            <a:pPr indent="0" lvl="0" marL="139700" marR="139700" rtl="0" algn="l">
              <a:lnSpc>
                <a:spcPct val="150000"/>
              </a:lnSpc>
              <a:spcBef>
                <a:spcPts val="1600"/>
              </a:spcBef>
              <a:spcAft>
                <a:spcPts val="0"/>
              </a:spcAft>
              <a:buClr>
                <a:schemeClr val="dk1"/>
              </a:buClr>
              <a:buSzPts val="1100"/>
              <a:buFont typeface="Arial"/>
              <a:buNone/>
            </a:pPr>
            <a:r>
              <a:rPr lang="en" sz="1050">
                <a:solidFill>
                  <a:srgbClr val="F8F8F2"/>
                </a:solidFill>
                <a:highlight>
                  <a:srgbClr val="272822"/>
                </a:highlight>
                <a:latin typeface="Consolas"/>
                <a:ea typeface="Consolas"/>
                <a:cs typeface="Consolas"/>
                <a:sym typeface="Consolas"/>
              </a:rPr>
              <a:t>https://cdnjs.cloudflare.com/ajax/libs/reactstrap/</a:t>
            </a:r>
            <a:r>
              <a:rPr lang="en" sz="1050">
                <a:solidFill>
                  <a:srgbClr val="AE81FF"/>
                </a:solidFill>
                <a:highlight>
                  <a:srgbClr val="272822"/>
                </a:highlight>
                <a:latin typeface="Consolas"/>
                <a:ea typeface="Consolas"/>
                <a:cs typeface="Consolas"/>
                <a:sym typeface="Consolas"/>
              </a:rPr>
              <a:t>4.8</a:t>
            </a:r>
            <a:r>
              <a:rPr lang="en" sz="1050">
                <a:solidFill>
                  <a:srgbClr val="F8F8F2"/>
                </a:solidFill>
                <a:highlight>
                  <a:srgbClr val="272822"/>
                </a:highlight>
                <a:latin typeface="Consolas"/>
                <a:ea typeface="Consolas"/>
                <a:cs typeface="Consolas"/>
                <a:sym typeface="Consolas"/>
              </a:rPr>
              <a:t>.</a:t>
            </a:r>
            <a:r>
              <a:rPr lang="en" sz="1050">
                <a:solidFill>
                  <a:srgbClr val="AE81FF"/>
                </a:solidFill>
                <a:highlight>
                  <a:srgbClr val="272822"/>
                </a:highlight>
                <a:latin typeface="Consolas"/>
                <a:ea typeface="Consolas"/>
                <a:cs typeface="Consolas"/>
                <a:sym typeface="Consolas"/>
              </a:rPr>
              <a:t>0</a:t>
            </a:r>
            <a:r>
              <a:rPr lang="en" sz="1050">
                <a:solidFill>
                  <a:srgbClr val="F8F8F2"/>
                </a:solidFill>
                <a:highlight>
                  <a:srgbClr val="272822"/>
                </a:highlight>
                <a:latin typeface="Consolas"/>
                <a:ea typeface="Consolas"/>
                <a:cs typeface="Consolas"/>
                <a:sym typeface="Consolas"/>
              </a:rPr>
              <a:t>/reactstrap.min.js</a:t>
            </a:r>
            <a:endParaRPr sz="1050">
              <a:solidFill>
                <a:srgbClr val="F8F8F2"/>
              </a:solidFill>
              <a:highlight>
                <a:srgbClr val="272822"/>
              </a:highlight>
              <a:latin typeface="Consolas"/>
              <a:ea typeface="Consolas"/>
              <a:cs typeface="Consolas"/>
              <a:sym typeface="Consolas"/>
            </a:endParaRPr>
          </a:p>
          <a:p>
            <a:pPr indent="0" lvl="0" marL="0" rtl="0" algn="l">
              <a:spcBef>
                <a:spcPts val="16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136325"/>
            <a:ext cx="8520600" cy="881400"/>
          </a:xfrm>
          <a:prstGeom prst="rect">
            <a:avLst/>
          </a:prstGeom>
          <a:solidFill>
            <a:srgbClr val="FFE599"/>
          </a:solidFill>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 sz="1800">
                <a:solidFill>
                  <a:schemeClr val="dk2"/>
                </a:solidFill>
              </a:rPr>
              <a:t>If you don’t want to install bootstrap then we can use CDN inside index.html, put inside &lt;script&gt; tag </a:t>
            </a:r>
            <a:endParaRPr/>
          </a:p>
        </p:txBody>
      </p:sp>
      <p:sp>
        <p:nvSpPr>
          <p:cNvPr id="189" name="Google Shape;18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3"/>
          <p:cNvPicPr preferRelativeResize="0"/>
          <p:nvPr/>
        </p:nvPicPr>
        <p:blipFill>
          <a:blip r:embed="rId3">
            <a:alphaModFix/>
          </a:blip>
          <a:stretch>
            <a:fillRect/>
          </a:stretch>
        </p:blipFill>
        <p:spPr>
          <a:xfrm>
            <a:off x="0" y="937900"/>
            <a:ext cx="9144001" cy="3630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6" name="Google Shape;19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 name="Google Shape;197;p34"/>
          <p:cNvPicPr preferRelativeResize="0"/>
          <p:nvPr/>
        </p:nvPicPr>
        <p:blipFill>
          <a:blip r:embed="rId3">
            <a:alphaModFix/>
          </a:blip>
          <a:stretch>
            <a:fillRect/>
          </a:stretch>
        </p:blipFill>
        <p:spPr>
          <a:xfrm>
            <a:off x="0" y="471653"/>
            <a:ext cx="9144001" cy="42001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3" name="Google Shape;20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35"/>
          <p:cNvPicPr preferRelativeResize="0"/>
          <p:nvPr/>
        </p:nvPicPr>
        <p:blipFill>
          <a:blip r:embed="rId3">
            <a:alphaModFix/>
          </a:blip>
          <a:stretch>
            <a:fillRect/>
          </a:stretch>
        </p:blipFill>
        <p:spPr>
          <a:xfrm>
            <a:off x="311700" y="445025"/>
            <a:ext cx="8520600" cy="4054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36"/>
          <p:cNvPicPr preferRelativeResize="0"/>
          <p:nvPr/>
        </p:nvPicPr>
        <p:blipFill>
          <a:blip r:embed="rId3">
            <a:alphaModFix/>
          </a:blip>
          <a:stretch>
            <a:fillRect/>
          </a:stretch>
        </p:blipFill>
        <p:spPr>
          <a:xfrm>
            <a:off x="0" y="297078"/>
            <a:ext cx="9143999" cy="4549344"/>
          </a:xfrm>
          <a:prstGeom prst="rect">
            <a:avLst/>
          </a:prstGeom>
          <a:noFill/>
          <a:ln>
            <a:noFill/>
          </a:ln>
        </p:spPr>
      </p:pic>
      <p:sp>
        <p:nvSpPr>
          <p:cNvPr id="212" name="Google Shape;212;p36"/>
          <p:cNvSpPr txBox="1"/>
          <p:nvPr/>
        </p:nvSpPr>
        <p:spPr>
          <a:xfrm>
            <a:off x="2379650" y="4213950"/>
            <a:ext cx="34704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will start </a:t>
            </a:r>
            <a:r>
              <a:rPr lang="en"/>
              <a:t>development</a:t>
            </a:r>
            <a:r>
              <a:rPr lang="en"/>
              <a:t> server.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37"/>
          <p:cNvSpPr txBox="1"/>
          <p:nvPr>
            <p:ph idx="1" type="body"/>
          </p:nvPr>
        </p:nvSpPr>
        <p:spPr>
          <a:xfrm>
            <a:off x="311700" y="1152475"/>
            <a:ext cx="8520600" cy="3416400"/>
          </a:xfrm>
          <a:prstGeom prst="rect">
            <a:avLst/>
          </a:prstGeom>
          <a:solidFill>
            <a:srgbClr val="FFFFFF"/>
          </a:solidFill>
        </p:spPr>
        <p:txBody>
          <a:bodyPr anchorCtr="0" anchor="t" bIns="91425" lIns="91425" spcFirstLastPara="1" rIns="91425" wrap="square" tIns="91425">
            <a:normAutofit/>
          </a:bodyPr>
          <a:lstStyle/>
          <a:p>
            <a:pPr indent="0" lvl="0" marL="0" rtl="0" algn="l">
              <a:spcBef>
                <a:spcPts val="0"/>
              </a:spcBef>
              <a:spcAft>
                <a:spcPts val="0"/>
              </a:spcAft>
              <a:buNone/>
            </a:pPr>
            <a:r>
              <a:rPr lang="en"/>
              <a:t>Now inside this Todo function of todo.js we will have div as parent tag, now inside this Todo we need one thing a single input bar and a search bar, now will create one div over here whose class  name will be  something,</a:t>
            </a:r>
            <a:endParaRPr/>
          </a:p>
          <a:p>
            <a:pPr indent="0" lvl="0" marL="0" rtl="0" algn="l">
              <a:spcBef>
                <a:spcPts val="1200"/>
              </a:spcBef>
              <a:spcAft>
                <a:spcPts val="0"/>
              </a:spcAft>
              <a:buNone/>
            </a:pPr>
            <a:r>
              <a:rPr lang="en"/>
              <a:t> Here 1st div is a container so it will also have class name, </a:t>
            </a:r>
            <a:endParaRPr/>
          </a:p>
          <a:p>
            <a:pPr indent="0" lvl="0" marL="0" rtl="0" algn="l">
              <a:spcBef>
                <a:spcPts val="1200"/>
              </a:spcBef>
              <a:spcAft>
                <a:spcPts val="0"/>
              </a:spcAft>
              <a:buNone/>
            </a:pPr>
            <a:r>
              <a:rPr lang="en"/>
              <a:t>Here we are importing css file  in this way:-</a:t>
            </a:r>
            <a:endParaRPr/>
          </a:p>
          <a:p>
            <a:pPr indent="0" lvl="0" marL="0" rtl="0" algn="l">
              <a:lnSpc>
                <a:spcPct val="135714"/>
              </a:lnSpc>
              <a:spcBef>
                <a:spcPts val="120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style</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"../styles/Todo.module.css"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pic>
        <p:nvPicPr>
          <p:cNvPr id="219" name="Google Shape;219;p37"/>
          <p:cNvPicPr preferRelativeResize="0"/>
          <p:nvPr/>
        </p:nvPicPr>
        <p:blipFill>
          <a:blip r:embed="rId3">
            <a:alphaModFix/>
          </a:blip>
          <a:stretch>
            <a:fillRect/>
          </a:stretch>
        </p:blipFill>
        <p:spPr>
          <a:xfrm>
            <a:off x="223850" y="1143000"/>
            <a:ext cx="8696325" cy="4000500"/>
          </a:xfrm>
          <a:prstGeom prst="rect">
            <a:avLst/>
          </a:prstGeom>
          <a:noFill/>
          <a:ln>
            <a:noFill/>
          </a:ln>
        </p:spPr>
      </p:pic>
      <p:sp>
        <p:nvSpPr>
          <p:cNvPr id="220" name="Google Shape;220;p37"/>
          <p:cNvSpPr txBox="1"/>
          <p:nvPr/>
        </p:nvSpPr>
        <p:spPr>
          <a:xfrm>
            <a:off x="2912575" y="3507500"/>
            <a:ext cx="2677200" cy="6156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Classname will be written in different format.</a:t>
            </a:r>
            <a:endParaRPr/>
          </a:p>
        </p:txBody>
      </p:sp>
      <p:sp>
        <p:nvSpPr>
          <p:cNvPr id="221" name="Google Shape;221;p37"/>
          <p:cNvSpPr/>
          <p:nvPr/>
        </p:nvSpPr>
        <p:spPr>
          <a:xfrm>
            <a:off x="5800375" y="2850625"/>
            <a:ext cx="508200" cy="11031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7"/>
          <p:cNvSpPr/>
          <p:nvPr/>
        </p:nvSpPr>
        <p:spPr>
          <a:xfrm flipH="1" rot="10800000">
            <a:off x="2131775" y="3023975"/>
            <a:ext cx="570000" cy="929700"/>
          </a:xfrm>
          <a:prstGeom prst="bentArrow">
            <a:avLst>
              <a:gd fmla="val 25000" name="adj1"/>
              <a:gd fmla="val 21999"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8" name="Google Shape;22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9" name="Google Shape;229;p38"/>
          <p:cNvPicPr preferRelativeResize="0"/>
          <p:nvPr/>
        </p:nvPicPr>
        <p:blipFill>
          <a:blip r:embed="rId3">
            <a:alphaModFix/>
          </a:blip>
          <a:stretch>
            <a:fillRect/>
          </a:stretch>
        </p:blipFill>
        <p:spPr>
          <a:xfrm>
            <a:off x="0" y="165919"/>
            <a:ext cx="9144001" cy="4811662"/>
          </a:xfrm>
          <a:prstGeom prst="rect">
            <a:avLst/>
          </a:prstGeom>
          <a:noFill/>
          <a:ln>
            <a:noFill/>
          </a:ln>
        </p:spPr>
      </p:pic>
      <p:sp>
        <p:nvSpPr>
          <p:cNvPr id="230" name="Google Shape;230;p38"/>
          <p:cNvSpPr txBox="1"/>
          <p:nvPr/>
        </p:nvSpPr>
        <p:spPr>
          <a:xfrm>
            <a:off x="2986950" y="2255700"/>
            <a:ext cx="3333900" cy="615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do list will be displayed in column and display in flex.</a:t>
            </a:r>
            <a:endParaRPr/>
          </a:p>
        </p:txBody>
      </p:sp>
      <p:sp>
        <p:nvSpPr>
          <p:cNvPr id="231" name="Google Shape;231;p38"/>
          <p:cNvSpPr/>
          <p:nvPr/>
        </p:nvSpPr>
        <p:spPr>
          <a:xfrm>
            <a:off x="2900200" y="1239400"/>
            <a:ext cx="929700" cy="384300"/>
          </a:xfrm>
          <a:prstGeom prst="righ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Clr>
                <a:schemeClr val="dk1"/>
              </a:buClr>
              <a:buSzPts val="1100"/>
              <a:buFont typeface="Arial"/>
              <a:buNone/>
            </a:pPr>
            <a:r>
              <a:rPr lang="en" sz="1200">
                <a:solidFill>
                  <a:srgbClr val="202124"/>
                </a:solidFill>
                <a:highlight>
                  <a:srgbClr val="FFFFFF"/>
                </a:highlight>
              </a:rPr>
              <a:t>Should you use CSS modules in React?</a:t>
            </a:r>
            <a:endParaRPr sz="1200">
              <a:solidFill>
                <a:srgbClr val="202124"/>
              </a:solidFill>
              <a:highlight>
                <a:srgbClr val="FFFFFF"/>
              </a:highlight>
            </a:endParaRPr>
          </a:p>
          <a:p>
            <a:pPr indent="0" lvl="0" marL="0" rtl="0" algn="l">
              <a:spcBef>
                <a:spcPts val="900"/>
              </a:spcBef>
              <a:spcAft>
                <a:spcPts val="0"/>
              </a:spcAft>
              <a:buNone/>
            </a:pPr>
            <a:r>
              <a:rPr lang="en" sz="1200">
                <a:solidFill>
                  <a:srgbClr val="202124"/>
                </a:solidFill>
                <a:highlight>
                  <a:srgbClr val="FFFFFF"/>
                </a:highlight>
              </a:rPr>
              <a:t>CSS Modules is </a:t>
            </a:r>
            <a:r>
              <a:rPr b="1" lang="en" sz="1200">
                <a:solidFill>
                  <a:srgbClr val="202124"/>
                </a:solidFill>
                <a:highlight>
                  <a:srgbClr val="FFFFFF"/>
                </a:highlight>
              </a:rPr>
              <a:t>a great for making CSS locally scoped</a:t>
            </a:r>
            <a:r>
              <a:rPr lang="en" sz="1200">
                <a:solidFill>
                  <a:srgbClr val="202124"/>
                </a:solidFill>
                <a:highlight>
                  <a:srgbClr val="FFFFFF"/>
                </a:highlight>
              </a:rPr>
              <a:t> and for preventing naming clashes in medium to large projects. I hope you were able to gain a better understanding of how CSS Modules work, their benefits and how you can implement them into your React application.</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.module.css is where respective style is applied to respective </a:t>
            </a:r>
            <a:r>
              <a:rPr lang="en" sz="1200">
                <a:solidFill>
                  <a:srgbClr val="202124"/>
                </a:solidFill>
                <a:highlight>
                  <a:srgbClr val="FFFFFF"/>
                </a:highlight>
              </a:rPr>
              <a:t>component</a:t>
            </a:r>
            <a:r>
              <a:rPr lang="en" sz="1200">
                <a:solidFill>
                  <a:srgbClr val="202124"/>
                </a:solidFill>
                <a:highlight>
                  <a:srgbClr val="FFFFFF"/>
                </a:highlight>
              </a:rPr>
              <a:t>,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What if i want to override the existing css of other </a:t>
            </a:r>
            <a:r>
              <a:rPr lang="en" sz="1200">
                <a:solidFill>
                  <a:srgbClr val="202124"/>
                </a:solidFill>
                <a:highlight>
                  <a:srgbClr val="FFFFFF"/>
                </a:highlight>
              </a:rPr>
              <a:t>component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For that we have global.css.</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For that purpose we need to import global.css in index.s file. So that whatever global styles are present inside can be overridden,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3" name="Google Shape;24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4" name="Google Shape;244;p40"/>
          <p:cNvPicPr preferRelativeResize="0"/>
          <p:nvPr/>
        </p:nvPicPr>
        <p:blipFill>
          <a:blip r:embed="rId3">
            <a:alphaModFix/>
          </a:blip>
          <a:stretch>
            <a:fillRect/>
          </a:stretch>
        </p:blipFill>
        <p:spPr>
          <a:xfrm>
            <a:off x="0" y="0"/>
            <a:ext cx="4486625" cy="4057650"/>
          </a:xfrm>
          <a:prstGeom prst="rect">
            <a:avLst/>
          </a:prstGeom>
          <a:noFill/>
          <a:ln>
            <a:noFill/>
          </a:ln>
        </p:spPr>
      </p:pic>
      <p:pic>
        <p:nvPicPr>
          <p:cNvPr id="245" name="Google Shape;245;p40"/>
          <p:cNvPicPr preferRelativeResize="0"/>
          <p:nvPr/>
        </p:nvPicPr>
        <p:blipFill>
          <a:blip r:embed="rId4">
            <a:alphaModFix/>
          </a:blip>
          <a:stretch>
            <a:fillRect/>
          </a:stretch>
        </p:blipFill>
        <p:spPr>
          <a:xfrm>
            <a:off x="2577950" y="0"/>
            <a:ext cx="6566050" cy="4057650"/>
          </a:xfrm>
          <a:prstGeom prst="rect">
            <a:avLst/>
          </a:prstGeom>
          <a:noFill/>
          <a:ln>
            <a:noFill/>
          </a:ln>
        </p:spPr>
      </p:pic>
      <p:sp>
        <p:nvSpPr>
          <p:cNvPr id="246" name="Google Shape;246;p40"/>
          <p:cNvSpPr txBox="1"/>
          <p:nvPr/>
        </p:nvSpPr>
        <p:spPr>
          <a:xfrm>
            <a:off x="1574025" y="4275925"/>
            <a:ext cx="36066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avoid scroll bar use overflow:hidden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I want to see button and search bar side by side so flex-direction will be : row</a:t>
            </a:r>
            <a:endParaRPr sz="1920"/>
          </a:p>
        </p:txBody>
      </p:sp>
      <p:sp>
        <p:nvSpPr>
          <p:cNvPr id="252" name="Google Shape;25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3" name="Google Shape;253;p41"/>
          <p:cNvPicPr preferRelativeResize="0"/>
          <p:nvPr/>
        </p:nvPicPr>
        <p:blipFill>
          <a:blip r:embed="rId3">
            <a:alphaModFix/>
          </a:blip>
          <a:stretch>
            <a:fillRect/>
          </a:stretch>
        </p:blipFill>
        <p:spPr>
          <a:xfrm>
            <a:off x="0" y="899076"/>
            <a:ext cx="9143999" cy="3669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Do List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Here we will </a:t>
            </a:r>
            <a:r>
              <a:rPr lang="en"/>
              <a:t>follow</a:t>
            </a:r>
            <a:r>
              <a:rPr lang="en"/>
              <a:t> some </a:t>
            </a:r>
            <a:r>
              <a:rPr lang="en"/>
              <a:t>principles while coding,</a:t>
            </a:r>
            <a:r>
              <a:rPr lang="en"/>
              <a:t> we</a:t>
            </a:r>
            <a:r>
              <a:rPr lang="en"/>
              <a:t> will be segregating things into separate files, so that they are easier to track and easier to maintain, even though it is a single application, we will try to </a:t>
            </a:r>
            <a:r>
              <a:rPr lang="en"/>
              <a:t>segregate</a:t>
            </a:r>
            <a:r>
              <a:rPr lang="en"/>
              <a:t> things. We will call the messages in one files and </a:t>
            </a:r>
            <a:r>
              <a:rPr lang="en"/>
              <a:t> </a:t>
            </a:r>
            <a:r>
              <a:rPr lang="en"/>
              <a:t>trying</a:t>
            </a:r>
            <a:r>
              <a:rPr lang="en"/>
              <a:t> to use them </a:t>
            </a:r>
            <a:r>
              <a:rPr lang="en"/>
              <a:t>across</a:t>
            </a:r>
            <a:r>
              <a:rPr lang="en"/>
              <a:t> in all other components, also we will see how it is useful?</a:t>
            </a:r>
            <a:endParaRPr/>
          </a:p>
          <a:p>
            <a:pPr indent="0" lvl="0" marL="0" rtl="0" algn="l">
              <a:spcBef>
                <a:spcPts val="1200"/>
              </a:spcBef>
              <a:spcAft>
                <a:spcPts val="0"/>
              </a:spcAft>
              <a:buNone/>
            </a:pPr>
            <a:r>
              <a:rPr lang="en"/>
              <a:t>Since ToDo List is completely new </a:t>
            </a:r>
            <a:r>
              <a:rPr lang="en"/>
              <a:t>project</a:t>
            </a:r>
            <a:r>
              <a:rPr lang="en"/>
              <a:t> we will create </a:t>
            </a:r>
            <a:r>
              <a:rPr lang="en"/>
              <a:t>another app </a:t>
            </a:r>
            <a:endParaRPr/>
          </a:p>
          <a:p>
            <a:pPr indent="0" lvl="0" marL="0" rtl="0" algn="l">
              <a:spcBef>
                <a:spcPts val="1200"/>
              </a:spcBef>
              <a:spcAft>
                <a:spcPts val="1200"/>
              </a:spcAft>
              <a:buNone/>
            </a:pPr>
            <a:r>
              <a:rPr lang="en"/>
              <a:t> </a:t>
            </a:r>
            <a:r>
              <a:rPr lang="en"/>
              <a:t>or use app2.  Rename it as TODO-LIST, now open this </a:t>
            </a:r>
            <a:r>
              <a:rPr lang="en"/>
              <a:t>project</a:t>
            </a:r>
            <a:r>
              <a:rPr lang="en"/>
              <a:t> in VS Code through cmd prompt.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https://reactstrap.github.io/components/input-group/</a:t>
            </a:r>
            <a:endParaRPr/>
          </a:p>
          <a:p>
            <a:pPr indent="0" lvl="0" marL="0" rtl="0" algn="l">
              <a:spcBef>
                <a:spcPts val="0"/>
              </a:spcBef>
              <a:spcAft>
                <a:spcPts val="0"/>
              </a:spcAft>
              <a:buNone/>
            </a:pPr>
            <a:r>
              <a:t/>
            </a:r>
            <a:endParaRPr/>
          </a:p>
        </p:txBody>
      </p:sp>
      <p:sp>
        <p:nvSpPr>
          <p:cNvPr id="259" name="Google Shape;25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42"/>
          <p:cNvPicPr preferRelativeResize="0"/>
          <p:nvPr/>
        </p:nvPicPr>
        <p:blipFill>
          <a:blip r:embed="rId4">
            <a:alphaModFix/>
          </a:blip>
          <a:stretch>
            <a:fillRect/>
          </a:stretch>
        </p:blipFill>
        <p:spPr>
          <a:xfrm>
            <a:off x="0" y="1017724"/>
            <a:ext cx="9144000" cy="4114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6" name="Google Shape;26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43"/>
          <p:cNvPicPr preferRelativeResize="0"/>
          <p:nvPr/>
        </p:nvPicPr>
        <p:blipFill>
          <a:blip r:embed="rId3">
            <a:alphaModFix/>
          </a:blip>
          <a:stretch>
            <a:fillRect/>
          </a:stretch>
        </p:blipFill>
        <p:spPr>
          <a:xfrm>
            <a:off x="0" y="86750"/>
            <a:ext cx="9143999" cy="4824800"/>
          </a:xfrm>
          <a:prstGeom prst="rect">
            <a:avLst/>
          </a:prstGeom>
          <a:noFill/>
          <a:ln>
            <a:noFill/>
          </a:ln>
        </p:spPr>
      </p:pic>
      <p:sp>
        <p:nvSpPr>
          <p:cNvPr id="268" name="Google Shape;268;p43"/>
          <p:cNvSpPr txBox="1"/>
          <p:nvPr/>
        </p:nvSpPr>
        <p:spPr>
          <a:xfrm>
            <a:off x="1016300" y="2999350"/>
            <a:ext cx="4994700" cy="1269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std. Template message, create message inside constants.js and import it in  Todo.js</a:t>
            </a:r>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 </a:t>
            </a:r>
            <a:r>
              <a:rPr lang="en" sz="1050">
                <a:solidFill>
                  <a:srgbClr val="9CDCFE"/>
                </a:solidFill>
                <a:highlight>
                  <a:srgbClr val="1E1E1E"/>
                </a:highlight>
                <a:latin typeface="Consolas"/>
                <a:ea typeface="Consolas"/>
                <a:cs typeface="Consolas"/>
                <a:sym typeface="Consolas"/>
              </a:rPr>
              <a:t>todoInputPlaceHolderMessage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addTodoButtonText</a:t>
            </a:r>
            <a:r>
              <a:rPr lang="en" sz="1050">
                <a:solidFill>
                  <a:srgbClr val="D4D4D4"/>
                </a:solidFill>
                <a:highlight>
                  <a:srgbClr val="1E1E1E"/>
                </a:highlight>
                <a:latin typeface="Consolas"/>
                <a:ea typeface="Consolas"/>
                <a:cs typeface="Consolas"/>
                <a:sym typeface="Consolas"/>
              </a:rPr>
              <a:t> }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"../Constants"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4" name="Google Shape;274;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5" name="Google Shape;275;p44"/>
          <p:cNvPicPr preferRelativeResize="0"/>
          <p:nvPr/>
        </p:nvPicPr>
        <p:blipFill>
          <a:blip r:embed="rId3">
            <a:alphaModFix/>
          </a:blip>
          <a:stretch>
            <a:fillRect/>
          </a:stretch>
        </p:blipFill>
        <p:spPr>
          <a:xfrm>
            <a:off x="0" y="2"/>
            <a:ext cx="9144000" cy="4507575"/>
          </a:xfrm>
          <a:prstGeom prst="rect">
            <a:avLst/>
          </a:prstGeom>
          <a:noFill/>
          <a:ln>
            <a:noFill/>
          </a:ln>
        </p:spPr>
      </p:pic>
      <p:sp>
        <p:nvSpPr>
          <p:cNvPr id="276" name="Google Shape;276;p44"/>
          <p:cNvSpPr txBox="1"/>
          <p:nvPr/>
        </p:nvSpPr>
        <p:spPr>
          <a:xfrm>
            <a:off x="5279825" y="3445525"/>
            <a:ext cx="3470400" cy="6156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Same thing we will </a:t>
            </a:r>
            <a:r>
              <a:rPr lang="en"/>
              <a:t>write</a:t>
            </a:r>
            <a:r>
              <a:rPr lang="en"/>
              <a:t> inside placeholder.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86750"/>
            <a:ext cx="8520600" cy="930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990"/>
              <a:buFont typeface="Arial"/>
              <a:buNone/>
            </a:pPr>
            <a:r>
              <a:rPr lang="en" sz="945">
                <a:solidFill>
                  <a:srgbClr val="C586C0"/>
                </a:solidFill>
                <a:highlight>
                  <a:srgbClr val="1E1E1E"/>
                </a:highlight>
                <a:latin typeface="Consolas"/>
                <a:ea typeface="Consolas"/>
                <a:cs typeface="Consolas"/>
                <a:sym typeface="Consolas"/>
              </a:rPr>
              <a:t>import</a:t>
            </a:r>
            <a:r>
              <a:rPr lang="en" sz="945">
                <a:solidFill>
                  <a:srgbClr val="D4D4D4"/>
                </a:solidFill>
                <a:highlight>
                  <a:srgbClr val="1E1E1E"/>
                </a:highlight>
                <a:latin typeface="Consolas"/>
                <a:ea typeface="Consolas"/>
                <a:cs typeface="Consolas"/>
                <a:sym typeface="Consolas"/>
              </a:rPr>
              <a:t> { </a:t>
            </a:r>
            <a:r>
              <a:rPr lang="en" sz="945">
                <a:solidFill>
                  <a:srgbClr val="9CDCFE"/>
                </a:solidFill>
                <a:highlight>
                  <a:srgbClr val="1E1E1E"/>
                </a:highlight>
                <a:latin typeface="Consolas"/>
                <a:ea typeface="Consolas"/>
                <a:cs typeface="Consolas"/>
                <a:sym typeface="Consolas"/>
              </a:rPr>
              <a:t>Input</a:t>
            </a:r>
            <a:r>
              <a:rPr lang="en" sz="945">
                <a:solidFill>
                  <a:srgbClr val="D4D4D4"/>
                </a:solidFill>
                <a:highlight>
                  <a:srgbClr val="1E1E1E"/>
                </a:highlight>
                <a:latin typeface="Consolas"/>
                <a:ea typeface="Consolas"/>
                <a:cs typeface="Consolas"/>
                <a:sym typeface="Consolas"/>
              </a:rPr>
              <a:t>, </a:t>
            </a:r>
            <a:r>
              <a:rPr lang="en" sz="945">
                <a:solidFill>
                  <a:srgbClr val="9CDCFE"/>
                </a:solidFill>
                <a:highlight>
                  <a:srgbClr val="1E1E1E"/>
                </a:highlight>
                <a:latin typeface="Consolas"/>
                <a:ea typeface="Consolas"/>
                <a:cs typeface="Consolas"/>
                <a:sym typeface="Consolas"/>
              </a:rPr>
              <a:t>Button</a:t>
            </a:r>
            <a:r>
              <a:rPr lang="en" sz="945">
                <a:solidFill>
                  <a:srgbClr val="D4D4D4"/>
                </a:solidFill>
                <a:highlight>
                  <a:srgbClr val="1E1E1E"/>
                </a:highlight>
                <a:latin typeface="Consolas"/>
                <a:ea typeface="Consolas"/>
                <a:cs typeface="Consolas"/>
                <a:sym typeface="Consolas"/>
              </a:rPr>
              <a:t> } </a:t>
            </a:r>
            <a:r>
              <a:rPr lang="en" sz="945">
                <a:solidFill>
                  <a:srgbClr val="C586C0"/>
                </a:solidFill>
                <a:highlight>
                  <a:srgbClr val="1E1E1E"/>
                </a:highlight>
                <a:latin typeface="Consolas"/>
                <a:ea typeface="Consolas"/>
                <a:cs typeface="Consolas"/>
                <a:sym typeface="Consolas"/>
              </a:rPr>
              <a:t>from</a:t>
            </a:r>
            <a:r>
              <a:rPr lang="en" sz="945">
                <a:solidFill>
                  <a:srgbClr val="D4D4D4"/>
                </a:solidFill>
                <a:highlight>
                  <a:srgbClr val="1E1E1E"/>
                </a:highlight>
                <a:latin typeface="Consolas"/>
                <a:ea typeface="Consolas"/>
                <a:cs typeface="Consolas"/>
                <a:sym typeface="Consolas"/>
              </a:rPr>
              <a:t> </a:t>
            </a:r>
            <a:r>
              <a:rPr lang="en" sz="945">
                <a:solidFill>
                  <a:srgbClr val="CE9178"/>
                </a:solidFill>
                <a:highlight>
                  <a:srgbClr val="1E1E1E"/>
                </a:highlight>
                <a:latin typeface="Consolas"/>
                <a:ea typeface="Consolas"/>
                <a:cs typeface="Consolas"/>
                <a:sym typeface="Consolas"/>
              </a:rPr>
              <a:t>"reactstrap"</a:t>
            </a:r>
            <a:r>
              <a:rPr lang="en" sz="945">
                <a:solidFill>
                  <a:srgbClr val="D4D4D4"/>
                </a:solidFill>
                <a:highlight>
                  <a:srgbClr val="1E1E1E"/>
                </a:highlight>
                <a:latin typeface="Consolas"/>
                <a:ea typeface="Consolas"/>
                <a:cs typeface="Consolas"/>
                <a:sym typeface="Consolas"/>
              </a:rPr>
              <a:t>;</a:t>
            </a:r>
            <a:endParaRPr sz="945">
              <a:solidFill>
                <a:srgbClr val="D4D4D4"/>
              </a:solidFill>
              <a:highlight>
                <a:srgbClr val="1E1E1E"/>
              </a:highlight>
              <a:latin typeface="Consolas"/>
              <a:ea typeface="Consolas"/>
              <a:cs typeface="Consolas"/>
              <a:sym typeface="Consolas"/>
            </a:endParaRPr>
          </a:p>
          <a:p>
            <a:pPr indent="0" lvl="0" marL="0" rtl="0" algn="l">
              <a:spcBef>
                <a:spcPts val="0"/>
              </a:spcBef>
              <a:spcAft>
                <a:spcPts val="0"/>
              </a:spcAft>
              <a:buSzPts val="990"/>
              <a:buNone/>
            </a:pPr>
            <a:r>
              <a:rPr lang="en" sz="2520"/>
              <a:t>Before execution we need to </a:t>
            </a:r>
            <a:r>
              <a:rPr lang="en" sz="2520"/>
              <a:t>import</a:t>
            </a:r>
            <a:r>
              <a:rPr lang="en" sz="2520"/>
              <a:t> it in reactstrap</a:t>
            </a:r>
            <a:endParaRPr sz="2520"/>
          </a:p>
        </p:txBody>
      </p:sp>
      <p:sp>
        <p:nvSpPr>
          <p:cNvPr id="282" name="Google Shape;28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3" name="Google Shape;283;p45"/>
          <p:cNvPicPr preferRelativeResize="0"/>
          <p:nvPr/>
        </p:nvPicPr>
        <p:blipFill>
          <a:blip r:embed="rId3">
            <a:alphaModFix/>
          </a:blip>
          <a:stretch>
            <a:fillRect/>
          </a:stretch>
        </p:blipFill>
        <p:spPr>
          <a:xfrm>
            <a:off x="247875" y="1152475"/>
            <a:ext cx="8584426" cy="3416400"/>
          </a:xfrm>
          <a:prstGeom prst="rect">
            <a:avLst/>
          </a:prstGeom>
          <a:noFill/>
          <a:ln>
            <a:noFill/>
          </a:ln>
        </p:spPr>
      </p:pic>
      <p:sp>
        <p:nvSpPr>
          <p:cNvPr id="284" name="Google Shape;284;p45"/>
          <p:cNvSpPr/>
          <p:nvPr/>
        </p:nvSpPr>
        <p:spPr>
          <a:xfrm>
            <a:off x="4313100" y="1574025"/>
            <a:ext cx="1264200" cy="322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5"/>
          <p:cNvSpPr txBox="1"/>
          <p:nvPr/>
        </p:nvSpPr>
        <p:spPr>
          <a:xfrm>
            <a:off x="5763200" y="1313750"/>
            <a:ext cx="2987100" cy="6156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the same way we have added </a:t>
            </a:r>
            <a:r>
              <a:rPr lang="en"/>
              <a:t>button</a:t>
            </a:r>
            <a:r>
              <a:rPr lang="en"/>
              <a:t> and </a:t>
            </a:r>
            <a:r>
              <a:rPr lang="en"/>
              <a:t>imported</a:t>
            </a:r>
            <a:r>
              <a:rPr lang="en"/>
              <a:t> it.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210700"/>
            <a:ext cx="8520600" cy="807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https://reactstrap.github.io/components/buttons/</a:t>
            </a:r>
            <a:endParaRPr/>
          </a:p>
          <a:p>
            <a:pPr indent="0" lvl="0" marL="0" rtl="0" algn="l">
              <a:spcBef>
                <a:spcPts val="0"/>
              </a:spcBef>
              <a:spcAft>
                <a:spcPts val="0"/>
              </a:spcAft>
              <a:buNone/>
            </a:pPr>
            <a:r>
              <a:t/>
            </a:r>
            <a:endParaRPr/>
          </a:p>
        </p:txBody>
      </p:sp>
      <p:sp>
        <p:nvSpPr>
          <p:cNvPr id="291" name="Google Shape;29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2" name="Google Shape;292;p46"/>
          <p:cNvPicPr preferRelativeResize="0"/>
          <p:nvPr/>
        </p:nvPicPr>
        <p:blipFill>
          <a:blip r:embed="rId4">
            <a:alphaModFix/>
          </a:blip>
          <a:stretch>
            <a:fillRect/>
          </a:stretch>
        </p:blipFill>
        <p:spPr>
          <a:xfrm>
            <a:off x="100700" y="879975"/>
            <a:ext cx="8942601" cy="4263525"/>
          </a:xfrm>
          <a:prstGeom prst="rect">
            <a:avLst/>
          </a:prstGeom>
          <a:noFill/>
          <a:ln>
            <a:noFill/>
          </a:ln>
        </p:spPr>
      </p:pic>
      <p:sp>
        <p:nvSpPr>
          <p:cNvPr id="293" name="Google Shape;293;p46"/>
          <p:cNvSpPr txBox="1"/>
          <p:nvPr/>
        </p:nvSpPr>
        <p:spPr>
          <a:xfrm>
            <a:off x="4759275" y="2491200"/>
            <a:ext cx="2169000" cy="6156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give </a:t>
            </a:r>
            <a:r>
              <a:rPr lang="en"/>
              <a:t>different</a:t>
            </a:r>
            <a:r>
              <a:rPr lang="en"/>
              <a:t> color to buttons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9" name="Google Shape;29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Now we will create one more file TodoList.js which will be responsible for displaying all list of items/Todos.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https://reactstrap.github.io/components/card/</a:t>
            </a:r>
            <a:endParaRPr/>
          </a:p>
          <a:p>
            <a:pPr indent="0" lvl="0" marL="0" rtl="0" algn="l">
              <a:spcBef>
                <a:spcPts val="0"/>
              </a:spcBef>
              <a:spcAft>
                <a:spcPts val="0"/>
              </a:spcAft>
              <a:buNone/>
            </a:pPr>
            <a:r>
              <a:t/>
            </a:r>
            <a:endParaRPr/>
          </a:p>
        </p:txBody>
      </p:sp>
      <p:sp>
        <p:nvSpPr>
          <p:cNvPr id="305" name="Google Shape;305;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6" name="Google Shape;306;p48"/>
          <p:cNvPicPr preferRelativeResize="0"/>
          <p:nvPr/>
        </p:nvPicPr>
        <p:blipFill>
          <a:blip r:embed="rId4">
            <a:alphaModFix/>
          </a:blip>
          <a:stretch>
            <a:fillRect/>
          </a:stretch>
        </p:blipFill>
        <p:spPr>
          <a:xfrm>
            <a:off x="309075" y="1152475"/>
            <a:ext cx="8341925" cy="3767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311700" y="210700"/>
            <a:ext cx="8520600" cy="807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https://reactstrap.github.io/components/input-group/</a:t>
            </a:r>
            <a:endParaRPr/>
          </a:p>
          <a:p>
            <a:pPr indent="0" lvl="0" marL="0" rtl="0" algn="l">
              <a:spcBef>
                <a:spcPts val="0"/>
              </a:spcBef>
              <a:spcAft>
                <a:spcPts val="0"/>
              </a:spcAft>
              <a:buNone/>
            </a:pPr>
            <a:r>
              <a:t/>
            </a:r>
            <a:endParaRPr/>
          </a:p>
        </p:txBody>
      </p:sp>
      <p:sp>
        <p:nvSpPr>
          <p:cNvPr id="312" name="Google Shape;31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3" name="Google Shape;313;p49"/>
          <p:cNvPicPr preferRelativeResize="0"/>
          <p:nvPr/>
        </p:nvPicPr>
        <p:blipFill>
          <a:blip r:embed="rId4">
            <a:alphaModFix/>
          </a:blip>
          <a:stretch>
            <a:fillRect/>
          </a:stretch>
        </p:blipFill>
        <p:spPr>
          <a:xfrm>
            <a:off x="400" y="904750"/>
            <a:ext cx="9143201" cy="4114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9" name="Google Shape;319;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0" name="Google Shape;320;p50"/>
          <p:cNvPicPr preferRelativeResize="0"/>
          <p:nvPr/>
        </p:nvPicPr>
        <p:blipFill>
          <a:blip r:embed="rId3">
            <a:alphaModFix/>
          </a:blip>
          <a:stretch>
            <a:fillRect/>
          </a:stretch>
        </p:blipFill>
        <p:spPr>
          <a:xfrm>
            <a:off x="0" y="195638"/>
            <a:ext cx="9144000" cy="47522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6" name="Google Shape;326;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7" name="Google Shape;327;p51"/>
          <p:cNvPicPr preferRelativeResize="0"/>
          <p:nvPr/>
        </p:nvPicPr>
        <p:blipFill>
          <a:blip r:embed="rId3">
            <a:alphaModFix/>
          </a:blip>
          <a:stretch>
            <a:fillRect/>
          </a:stretch>
        </p:blipFill>
        <p:spPr>
          <a:xfrm>
            <a:off x="311700" y="0"/>
            <a:ext cx="8178175"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 name="Google Shape;74;p16"/>
          <p:cNvPicPr preferRelativeResize="0"/>
          <p:nvPr/>
        </p:nvPicPr>
        <p:blipFill>
          <a:blip r:embed="rId3">
            <a:alphaModFix/>
          </a:blip>
          <a:stretch>
            <a:fillRect/>
          </a:stretch>
        </p:blipFill>
        <p:spPr>
          <a:xfrm>
            <a:off x="0" y="58964"/>
            <a:ext cx="9143999" cy="5025571"/>
          </a:xfrm>
          <a:prstGeom prst="rect">
            <a:avLst/>
          </a:prstGeom>
          <a:noFill/>
          <a:ln>
            <a:noFill/>
          </a:ln>
        </p:spPr>
      </p:pic>
      <p:sp>
        <p:nvSpPr>
          <p:cNvPr id="75" name="Google Shape;75;p16"/>
          <p:cNvSpPr txBox="1"/>
          <p:nvPr/>
        </p:nvSpPr>
        <p:spPr>
          <a:xfrm>
            <a:off x="1127850" y="1437700"/>
            <a:ext cx="38421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Right Now I have only </a:t>
            </a:r>
            <a:r>
              <a:rPr lang="en"/>
              <a:t>this</a:t>
            </a:r>
            <a:r>
              <a:rPr lang="en"/>
              <a:t> things available.</a:t>
            </a:r>
            <a:endParaRPr/>
          </a:p>
        </p:txBody>
      </p:sp>
      <p:sp>
        <p:nvSpPr>
          <p:cNvPr id="76" name="Google Shape;76;p16"/>
          <p:cNvSpPr/>
          <p:nvPr/>
        </p:nvSpPr>
        <p:spPr>
          <a:xfrm>
            <a:off x="5354200" y="1326150"/>
            <a:ext cx="1784700" cy="73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https://www.youtube.com/watch?v=5vFm9MFPNOo</a:t>
            </a:r>
            <a:endParaRPr/>
          </a:p>
          <a:p>
            <a:pPr indent="0" lvl="0" marL="0" rtl="0" algn="l">
              <a:spcBef>
                <a:spcPts val="0"/>
              </a:spcBef>
              <a:spcAft>
                <a:spcPts val="0"/>
              </a:spcAft>
              <a:buNone/>
            </a:pPr>
            <a:r>
              <a:t/>
            </a:r>
            <a:endParaRPr/>
          </a:p>
        </p:txBody>
      </p:sp>
      <p:sp>
        <p:nvSpPr>
          <p:cNvPr id="333" name="Google Shape;333;p52"/>
          <p:cNvSpPr txBox="1"/>
          <p:nvPr>
            <p:ph idx="1" type="body"/>
          </p:nvPr>
        </p:nvSpPr>
        <p:spPr>
          <a:xfrm>
            <a:off x="311700" y="1152475"/>
            <a:ext cx="8520600" cy="3416400"/>
          </a:xfrm>
          <a:prstGeom prst="rect">
            <a:avLst/>
          </a:prstGeom>
          <a:solidFill>
            <a:srgbClr val="FF0000"/>
          </a:solidFill>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9" name="Google Shape;339;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0" name="Google Shape;340;p53"/>
          <p:cNvPicPr preferRelativeResize="0"/>
          <p:nvPr/>
        </p:nvPicPr>
        <p:blipFill>
          <a:blip r:embed="rId3">
            <a:alphaModFix/>
          </a:blip>
          <a:stretch>
            <a:fillRect/>
          </a:stretch>
        </p:blipFill>
        <p:spPr>
          <a:xfrm>
            <a:off x="542925" y="223838"/>
            <a:ext cx="8058150" cy="4695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6" name="Google Shape;346;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7" name="Google Shape;347;p54"/>
          <p:cNvPicPr preferRelativeResize="0"/>
          <p:nvPr/>
        </p:nvPicPr>
        <p:blipFill>
          <a:blip r:embed="rId3">
            <a:alphaModFix/>
          </a:blip>
          <a:stretch>
            <a:fillRect/>
          </a:stretch>
        </p:blipFill>
        <p:spPr>
          <a:xfrm>
            <a:off x="1119188" y="276225"/>
            <a:ext cx="6905625" cy="4591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index.js</a:t>
            </a:r>
            <a:endParaRPr/>
          </a:p>
        </p:txBody>
      </p:sp>
      <p:sp>
        <p:nvSpPr>
          <p:cNvPr id="353" name="Google Shape;353;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React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ReactDOM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"react-dom"</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"./index.css"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"./styles/Global.css"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"bootstrap/dist/css/bootstrap.min.css"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Todo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"./components/Todo"</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reportWebVitals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"./reportWebVitals"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ReactDOM</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render</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React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StrictMode</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Todo </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/React.StrictMode&gt;,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document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getElementById</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"root"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08B4E"/>
                </a:solidFill>
                <a:highlight>
                  <a:srgbClr val="1E1E1E"/>
                </a:highlight>
                <a:latin typeface="Consolas"/>
                <a:ea typeface="Consolas"/>
                <a:cs typeface="Consolas"/>
                <a:sym typeface="Consolas"/>
              </a:rPr>
              <a:t>// If you want to start measuring performance in your app, pass a function</a:t>
            </a:r>
            <a:endParaRPr sz="1050">
              <a:solidFill>
                <a:srgbClr val="608B4E"/>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08B4E"/>
                </a:solidFill>
                <a:highlight>
                  <a:srgbClr val="1E1E1E"/>
                </a:highlight>
                <a:latin typeface="Consolas"/>
                <a:ea typeface="Consolas"/>
                <a:cs typeface="Consolas"/>
                <a:sym typeface="Consolas"/>
              </a:rPr>
              <a:t>// to log results (for example: reportWebVitals(console.log))</a:t>
            </a:r>
            <a:endParaRPr sz="1050">
              <a:solidFill>
                <a:srgbClr val="608B4E"/>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08B4E"/>
                </a:solidFill>
                <a:highlight>
                  <a:srgbClr val="1E1E1E"/>
                </a:highlight>
                <a:latin typeface="Consolas"/>
                <a:ea typeface="Consolas"/>
                <a:cs typeface="Consolas"/>
                <a:sym typeface="Consolas"/>
              </a:rPr>
              <a:t>// or send to an analytics endpoint. Learn more: https://bit.ly/CRA-vitals</a:t>
            </a:r>
            <a:endParaRPr sz="1050">
              <a:solidFill>
                <a:srgbClr val="608B4E"/>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reportWebVitals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Todo.js</a:t>
            </a:r>
            <a:endParaRPr/>
          </a:p>
        </p:txBody>
      </p:sp>
      <p:sp>
        <p:nvSpPr>
          <p:cNvPr id="359" name="Google Shape;35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325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React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useState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Input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Button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"reactstrap"</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TodoList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"./TodoList"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todoInputPlaceHolderMessage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addTodoButtonText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"../Constants"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style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"../styles/Todo.module.css"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Todo</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const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todoText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setTodoText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useState</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const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setTodos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useState</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let</a:t>
            </a:r>
            <a:r>
              <a:rPr lang="en" sz="1050">
                <a:solidFill>
                  <a:srgbClr val="D4D4D4"/>
                </a:solidFill>
                <a:highlight>
                  <a:srgbClr val="1E1E1E"/>
                </a:highlight>
                <a:latin typeface="Consolas"/>
                <a:ea typeface="Consolas"/>
                <a:cs typeface="Consolas"/>
                <a:sym typeface="Consolas"/>
              </a:rPr>
              <a:t> onTextChange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event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setTodoText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event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target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value</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let</a:t>
            </a:r>
            <a:r>
              <a:rPr lang="en" sz="1050">
                <a:solidFill>
                  <a:srgbClr val="D4D4D4"/>
                </a:solidFill>
                <a:highlight>
                  <a:srgbClr val="1E1E1E"/>
                </a:highlight>
                <a:latin typeface="Consolas"/>
                <a:ea typeface="Consolas"/>
                <a:cs typeface="Consolas"/>
                <a:sym typeface="Consolas"/>
              </a:rPr>
              <a:t> addTodo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setTodos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prevTodos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prevTodos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message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todoText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isChecked</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false</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setTodoText</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div className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style</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"todo-container"</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div className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style</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"todo-input-actions"</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Input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type</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"text"</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name</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"todo-input-text"</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placeholder</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todoInputPlaceHolderMessage</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value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todoText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onChange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onTextChange</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Button</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className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style</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"add-todo-button"</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color</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"success"</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size</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"sm"</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onClick</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addTodo</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addTodoButtonText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/Button&gt;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/div&gt;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TodoList 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setTodos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setTodos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/div&gt;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Todo</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TodoList.js</a:t>
            </a:r>
            <a:endParaRPr/>
          </a:p>
        </p:txBody>
      </p:sp>
      <p:sp>
        <p:nvSpPr>
          <p:cNvPr id="365" name="Google Shape;365;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React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Card</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CardBody</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CardTitle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CardText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Button</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Input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"reactstrap"</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removeTodoButtonText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noTodosFound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"../Constants"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style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"../styles/TodoList.module.css"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TodoList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props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const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setTodos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props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let</a:t>
            </a:r>
            <a:r>
              <a:rPr lang="en" sz="1050">
                <a:solidFill>
                  <a:srgbClr val="D4D4D4"/>
                </a:solidFill>
                <a:highlight>
                  <a:srgbClr val="1E1E1E"/>
                </a:highlight>
                <a:latin typeface="Consolas"/>
                <a:ea typeface="Consolas"/>
                <a:cs typeface="Consolas"/>
                <a:sym typeface="Consolas"/>
              </a:rPr>
              <a:t> toogleCheckbox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index</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let</a:t>
            </a:r>
            <a:r>
              <a:rPr lang="en" sz="1050">
                <a:solidFill>
                  <a:srgbClr val="D4D4D4"/>
                </a:solidFill>
                <a:highlight>
                  <a:srgbClr val="1E1E1E"/>
                </a:highlight>
                <a:latin typeface="Consolas"/>
                <a:ea typeface="Consolas"/>
                <a:cs typeface="Consolas"/>
                <a:sym typeface="Consolas"/>
              </a:rPr>
              <a:t> tempTodos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JSON</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parse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JSON</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stringify</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todos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tempTodos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index</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isChecked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tempTodos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index</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isChecked</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setTodos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tempTodos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let</a:t>
            </a:r>
            <a:r>
              <a:rPr lang="en" sz="1050">
                <a:solidFill>
                  <a:srgbClr val="D4D4D4"/>
                </a:solidFill>
                <a:highlight>
                  <a:srgbClr val="1E1E1E"/>
                </a:highlight>
                <a:latin typeface="Consolas"/>
                <a:ea typeface="Consolas"/>
                <a:cs typeface="Consolas"/>
                <a:sym typeface="Consolas"/>
              </a:rPr>
              <a:t> deleteTodo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index</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let</a:t>
            </a:r>
            <a:r>
              <a:rPr lang="en" sz="1050">
                <a:solidFill>
                  <a:srgbClr val="D4D4D4"/>
                </a:solidFill>
                <a:highlight>
                  <a:srgbClr val="1E1E1E"/>
                </a:highlight>
                <a:latin typeface="Consolas"/>
                <a:ea typeface="Consolas"/>
                <a:cs typeface="Consolas"/>
                <a:sym typeface="Consolas"/>
              </a:rPr>
              <a:t> tempTodos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JSON</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parse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JSON</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stringify</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todos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tempTodos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splice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index</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setTodos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tempTodos</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div className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style</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"todo-list-container"</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length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todos</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map</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todo</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index</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 key</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index</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className</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style</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"todo-card"</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CardBody</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CardTitle</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Input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type</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"checkbox"</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checked</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todo</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isChecked</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onClick</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toogleCheckbox</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index</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/CardTitle&gt;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CardText</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todo</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message</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/CardText&gt;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Button color</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"danger"</a:t>
            </a:r>
            <a:r>
              <a:rPr lang="en" sz="1050">
                <a:solidFill>
                  <a:srgbClr val="D4D4D4"/>
                </a:solidFill>
                <a:highlight>
                  <a:srgbClr val="1E1E1E"/>
                </a:highlight>
                <a:latin typeface="Consolas"/>
                <a:ea typeface="Consolas"/>
                <a:cs typeface="Consolas"/>
                <a:sym typeface="Consolas"/>
              </a:rPr>
              <a:t> onClick</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deleteTodo</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index</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removeTodoButtonText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/Button&gt;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/CardBody&gt;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CardBody</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CardText</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noTodosFound</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/CardText&gt;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/CardBody&gt;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/Card&gt;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/div&gt;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TodoList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Constants.js</a:t>
            </a:r>
            <a:endParaRPr/>
          </a:p>
        </p:txBody>
      </p:sp>
      <p:sp>
        <p:nvSpPr>
          <p:cNvPr id="371" name="Google Shape;371;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const</a:t>
            </a:r>
            <a:r>
              <a:rPr lang="en" sz="1050">
                <a:solidFill>
                  <a:srgbClr val="D4D4D4"/>
                </a:solidFill>
                <a:highlight>
                  <a:srgbClr val="1E1E1E"/>
                </a:highlight>
                <a:latin typeface="Consolas"/>
                <a:ea typeface="Consolas"/>
                <a:cs typeface="Consolas"/>
                <a:sym typeface="Consolas"/>
              </a:rPr>
              <a:t> todoInputPlaceHolderMessage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"Please enter todo"</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const</a:t>
            </a:r>
            <a:r>
              <a:rPr lang="en" sz="1050">
                <a:solidFill>
                  <a:srgbClr val="D4D4D4"/>
                </a:solidFill>
                <a:highlight>
                  <a:srgbClr val="1E1E1E"/>
                </a:highlight>
                <a:latin typeface="Consolas"/>
                <a:ea typeface="Consolas"/>
                <a:cs typeface="Consolas"/>
                <a:sym typeface="Consolas"/>
              </a:rPr>
              <a:t> addTodoButtonText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"Add Todo"</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const</a:t>
            </a:r>
            <a:r>
              <a:rPr lang="en" sz="1050">
                <a:solidFill>
                  <a:srgbClr val="D4D4D4"/>
                </a:solidFill>
                <a:highlight>
                  <a:srgbClr val="1E1E1E"/>
                </a:highlight>
                <a:latin typeface="Consolas"/>
                <a:ea typeface="Consolas"/>
                <a:cs typeface="Consolas"/>
                <a:sym typeface="Consolas"/>
              </a:rPr>
              <a:t> removeTodoButtonText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"Remove Todo"</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const</a:t>
            </a:r>
            <a:r>
              <a:rPr lang="en" sz="1050">
                <a:solidFill>
                  <a:srgbClr val="D4D4D4"/>
                </a:solidFill>
                <a:highlight>
                  <a:srgbClr val="1E1E1E"/>
                </a:highlight>
                <a:latin typeface="Consolas"/>
                <a:ea typeface="Consolas"/>
                <a:cs typeface="Consolas"/>
                <a:sym typeface="Consolas"/>
              </a:rPr>
              <a:t> noTodosFound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"Tada! Not todos for the day"</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todoInputPlaceHolderMessage</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addTodoButtonText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removeTodoButtonText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noTodosFound</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Todo.module.css</a:t>
            </a:r>
            <a:endParaRPr/>
          </a:p>
        </p:txBody>
      </p:sp>
      <p:sp>
        <p:nvSpPr>
          <p:cNvPr id="377" name="Google Shape;377;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.todo-container</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display:</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flex</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flex-direction:</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column</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padding:</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2vw</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width:</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100%</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overflow:</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hidden</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.todo-input-actions</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display:</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flex</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flex-direction:</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row</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align-items:</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center</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justify-content: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flex-start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margin:</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0.5vw</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width:</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20%</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.add-todo-button</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margin-left:</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0.2vw</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TodoList.module.css</a:t>
            </a:r>
            <a:endParaRPr/>
          </a:p>
        </p:txBody>
      </p:sp>
      <p:sp>
        <p:nvSpPr>
          <p:cNvPr id="383" name="Google Shape;383;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.todo-list-container</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width:</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30%</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height:</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50%</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overflow-y:</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auto</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overflow-x:</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hidden</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.todo-card</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margin:</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0.2vw</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Global.css</a:t>
            </a:r>
            <a:endParaRPr/>
          </a:p>
        </p:txBody>
      </p:sp>
      <p:sp>
        <p:nvSpPr>
          <p:cNvPr id="389" name="Google Shape;389;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.form-control</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width:</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70%</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!important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we will clear couple of things, </a:t>
            </a:r>
            <a:endParaRPr/>
          </a:p>
          <a:p>
            <a:pPr indent="-342900" lvl="0" marL="457200" rtl="0" algn="l">
              <a:spcBef>
                <a:spcPts val="1200"/>
              </a:spcBef>
              <a:spcAft>
                <a:spcPts val="0"/>
              </a:spcAft>
              <a:buSzPts val="1800"/>
              <a:buAutoNum type="arabicPeriod"/>
            </a:pPr>
            <a:r>
              <a:rPr lang="en"/>
              <a:t>clear app.js in src we don’t required all this stuff, Just right </a:t>
            </a:r>
            <a:r>
              <a:rPr b="1" lang="en"/>
              <a:t>rsf</a:t>
            </a:r>
            <a:r>
              <a:rPr lang="en"/>
              <a:t> after clearing in app.js.</a:t>
            </a:r>
            <a:endParaRPr/>
          </a:p>
          <a:p>
            <a:pPr indent="-342900" lvl="0" marL="457200" rtl="0" algn="l">
              <a:spcBef>
                <a:spcPts val="0"/>
              </a:spcBef>
              <a:spcAft>
                <a:spcPts val="0"/>
              </a:spcAft>
              <a:buSzPts val="1800"/>
              <a:buAutoNum type="arabicPeriod"/>
            </a:pPr>
            <a:r>
              <a:rPr lang="en"/>
              <a:t>Delete app.css file,</a:t>
            </a:r>
            <a:endParaRPr/>
          </a:p>
          <a:p>
            <a:pPr indent="-342900" lvl="0" marL="457200" rtl="0" algn="l">
              <a:spcBef>
                <a:spcPts val="0"/>
              </a:spcBef>
              <a:spcAft>
                <a:spcPts val="0"/>
              </a:spcAft>
              <a:buSzPts val="1800"/>
              <a:buAutoNum type="arabicPeriod"/>
            </a:pPr>
            <a:r>
              <a:rPr lang="en"/>
              <a:t>Remove logo.svg</a:t>
            </a:r>
            <a:endParaRPr/>
          </a:p>
          <a:p>
            <a:pPr indent="-342900" lvl="0" marL="457200" rtl="0" algn="l">
              <a:spcBef>
                <a:spcPts val="0"/>
              </a:spcBef>
              <a:spcAft>
                <a:spcPts val="0"/>
              </a:spcAft>
              <a:buSzPts val="1800"/>
              <a:buAutoNum type="arabicPeriod"/>
            </a:pPr>
            <a:r>
              <a:rPr lang="en"/>
              <a:t>From public we don’t </a:t>
            </a:r>
            <a:r>
              <a:rPr lang="en"/>
              <a:t>required</a:t>
            </a:r>
            <a:r>
              <a:rPr lang="en"/>
              <a:t> logo192 and logo512.png, so will remove it.</a:t>
            </a:r>
            <a:endParaRPr/>
          </a:p>
          <a:p>
            <a:pPr indent="-342900" lvl="0" marL="457200" rtl="0" algn="l">
              <a:spcBef>
                <a:spcPts val="0"/>
              </a:spcBef>
              <a:spcAft>
                <a:spcPts val="0"/>
              </a:spcAft>
              <a:buSzPts val="1800"/>
              <a:buAutoNum type="arabicPeriod"/>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Router</a:t>
            </a:r>
            <a:endParaRPr/>
          </a:p>
        </p:txBody>
      </p:sp>
      <p:sp>
        <p:nvSpPr>
          <p:cNvPr id="395" name="Google Shape;395;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Clr>
                <a:schemeClr val="dk1"/>
              </a:buClr>
              <a:buSzPts val="440"/>
              <a:buFont typeface="Arial"/>
              <a:buNone/>
            </a:pPr>
            <a:r>
              <a:rPr lang="en" sz="1020">
                <a:solidFill>
                  <a:srgbClr val="569CD6"/>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React </a:t>
            </a:r>
            <a:r>
              <a:rPr lang="en" sz="1020">
                <a:solidFill>
                  <a:srgbClr val="569CD6"/>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"react"</a:t>
            </a:r>
            <a:r>
              <a:rPr lang="en" sz="1020">
                <a:solidFill>
                  <a:srgbClr val="DCDCDC"/>
                </a:solidFill>
                <a:highlight>
                  <a:srgbClr val="1E1E1E"/>
                </a:highlight>
                <a:latin typeface="Consolas"/>
                <a:ea typeface="Consolas"/>
                <a:cs typeface="Consolas"/>
                <a:sym typeface="Consolas"/>
              </a:rPr>
              <a: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569CD6"/>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BrowserRouter </a:t>
            </a:r>
            <a:r>
              <a:rPr lang="en" sz="1020">
                <a:solidFill>
                  <a:srgbClr val="569CD6"/>
                </a:solidFill>
                <a:highlight>
                  <a:srgbClr val="1E1E1E"/>
                </a:highlight>
                <a:latin typeface="Consolas"/>
                <a:ea typeface="Consolas"/>
                <a:cs typeface="Consolas"/>
                <a:sym typeface="Consolas"/>
              </a:rPr>
              <a:t>as</a:t>
            </a:r>
            <a:r>
              <a:rPr lang="en" sz="1020">
                <a:solidFill>
                  <a:srgbClr val="D4D4D4"/>
                </a:solidFill>
                <a:highlight>
                  <a:srgbClr val="1E1E1E"/>
                </a:highlight>
                <a:latin typeface="Consolas"/>
                <a:ea typeface="Consolas"/>
                <a:cs typeface="Consolas"/>
                <a:sym typeface="Consolas"/>
              </a:rPr>
              <a:t> Router</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Switch</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Route</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Link </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a:t>
            </a:r>
            <a:r>
              <a:rPr lang="en" sz="1020">
                <a:solidFill>
                  <a:srgbClr val="569CD6"/>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"react-router-dom"</a:t>
            </a:r>
            <a:r>
              <a:rPr lang="en" sz="1020">
                <a:solidFill>
                  <a:srgbClr val="DCDCDC"/>
                </a:solidFill>
                <a:highlight>
                  <a:srgbClr val="1E1E1E"/>
                </a:highlight>
                <a:latin typeface="Consolas"/>
                <a:ea typeface="Consolas"/>
                <a:cs typeface="Consolas"/>
                <a:sym typeface="Consolas"/>
              </a:rPr>
              <a: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569CD6"/>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Home </a:t>
            </a:r>
            <a:r>
              <a:rPr lang="en" sz="1020">
                <a:solidFill>
                  <a:srgbClr val="569CD6"/>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"./Home"</a:t>
            </a:r>
            <a:r>
              <a:rPr lang="en" sz="1020">
                <a:solidFill>
                  <a:srgbClr val="DCDCDC"/>
                </a:solidFill>
                <a:highlight>
                  <a:srgbClr val="1E1E1E"/>
                </a:highlight>
                <a:latin typeface="Consolas"/>
                <a:ea typeface="Consolas"/>
                <a:cs typeface="Consolas"/>
                <a:sym typeface="Consolas"/>
              </a:rPr>
              <a: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569CD6"/>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About </a:t>
            </a:r>
            <a:r>
              <a:rPr lang="en" sz="1020">
                <a:solidFill>
                  <a:srgbClr val="569CD6"/>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"./About"</a:t>
            </a:r>
            <a:r>
              <a:rPr lang="en" sz="1020">
                <a:solidFill>
                  <a:srgbClr val="DCDCDC"/>
                </a:solidFill>
                <a:highlight>
                  <a:srgbClr val="1E1E1E"/>
                </a:highlight>
                <a:latin typeface="Consolas"/>
                <a:ea typeface="Consolas"/>
                <a:cs typeface="Consolas"/>
                <a:sym typeface="Consolas"/>
              </a:rPr>
              <a: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569CD6"/>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User </a:t>
            </a:r>
            <a:r>
              <a:rPr lang="en" sz="1020">
                <a:solidFill>
                  <a:srgbClr val="569CD6"/>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"./User"</a:t>
            </a:r>
            <a:r>
              <a:rPr lang="en" sz="1020">
                <a:solidFill>
                  <a:srgbClr val="DCDCDC"/>
                </a:solidFill>
                <a:highlight>
                  <a:srgbClr val="1E1E1E"/>
                </a:highlight>
                <a:latin typeface="Consolas"/>
                <a:ea typeface="Consolas"/>
                <a:cs typeface="Consolas"/>
                <a:sym typeface="Consolas"/>
              </a:rPr>
              <a: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569CD6"/>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PageNotFound </a:t>
            </a:r>
            <a:r>
              <a:rPr lang="en" sz="1020">
                <a:solidFill>
                  <a:srgbClr val="569CD6"/>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"./PageNotFound"</a:t>
            </a:r>
            <a:r>
              <a:rPr lang="en" sz="1020">
                <a:solidFill>
                  <a:srgbClr val="DCDCDC"/>
                </a:solidFill>
                <a:highlight>
                  <a:srgbClr val="1E1E1E"/>
                </a:highlight>
                <a:latin typeface="Consolas"/>
                <a:ea typeface="Consolas"/>
                <a:cs typeface="Consolas"/>
                <a:sym typeface="Consolas"/>
              </a:rPr>
              <a: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569CD6"/>
                </a:solidFill>
                <a:highlight>
                  <a:srgbClr val="1E1E1E"/>
                </a:highlight>
                <a:latin typeface="Consolas"/>
                <a:ea typeface="Consolas"/>
                <a:cs typeface="Consolas"/>
                <a:sym typeface="Consolas"/>
              </a:rPr>
              <a:t>function</a:t>
            </a:r>
            <a:r>
              <a:rPr lang="en" sz="1020">
                <a:solidFill>
                  <a:srgbClr val="D4D4D4"/>
                </a:solidFill>
                <a:highlight>
                  <a:srgbClr val="1E1E1E"/>
                </a:highlight>
                <a:latin typeface="Consolas"/>
                <a:ea typeface="Consolas"/>
                <a:cs typeface="Consolas"/>
                <a:sym typeface="Consolas"/>
              </a:rPr>
              <a:t> RouterDemo</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569CD6"/>
                </a:solidFill>
                <a:highlight>
                  <a:srgbClr val="1E1E1E"/>
                </a:highlight>
                <a:latin typeface="Consolas"/>
                <a:ea typeface="Consolas"/>
                <a:cs typeface="Consolas"/>
                <a:sym typeface="Consolas"/>
              </a:rPr>
              <a:t>return</a:t>
            </a: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Router</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div</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nav</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ul</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Link to</a:t>
            </a:r>
            <a:r>
              <a:rPr lang="en" sz="1020">
                <a:solidFill>
                  <a:srgbClr val="DCDCDC"/>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a:t>
            </a:r>
            <a:r>
              <a:rPr lang="en" sz="1020">
                <a:solidFill>
                  <a:srgbClr val="DCDCDC"/>
                </a:solidFill>
                <a:highlight>
                  <a:srgbClr val="1E1E1E"/>
                </a:highlight>
                <a:latin typeface="Consolas"/>
                <a:ea typeface="Consolas"/>
                <a:cs typeface="Consolas"/>
                <a:sym typeface="Consolas"/>
              </a:rPr>
              <a:t>&gt;</a:t>
            </a:r>
            <a:r>
              <a:rPr lang="en" sz="1020">
                <a:solidFill>
                  <a:srgbClr val="D4D4D4"/>
                </a:solidFill>
                <a:highlight>
                  <a:srgbClr val="1E1E1E"/>
                </a:highlight>
                <a:latin typeface="Consolas"/>
                <a:ea typeface="Consolas"/>
                <a:cs typeface="Consolas"/>
                <a:sym typeface="Consolas"/>
              </a:rPr>
              <a:t>Home</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/Link&gt;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/li&gt;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Link to</a:t>
            </a:r>
            <a:r>
              <a:rPr lang="en" sz="1020">
                <a:solidFill>
                  <a:srgbClr val="DCDCDC"/>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"/about"</a:t>
            </a:r>
            <a:r>
              <a:rPr lang="en" sz="1020">
                <a:solidFill>
                  <a:srgbClr val="DCDCDC"/>
                </a:solidFill>
                <a:highlight>
                  <a:srgbClr val="1E1E1E"/>
                </a:highlight>
                <a:latin typeface="Consolas"/>
                <a:ea typeface="Consolas"/>
                <a:cs typeface="Consolas"/>
                <a:sym typeface="Consolas"/>
              </a:rPr>
              <a:t>&gt;</a:t>
            </a:r>
            <a:r>
              <a:rPr lang="en" sz="1020">
                <a:solidFill>
                  <a:srgbClr val="D4D4D4"/>
                </a:solidFill>
                <a:highlight>
                  <a:srgbClr val="1E1E1E"/>
                </a:highlight>
                <a:latin typeface="Consolas"/>
                <a:ea typeface="Consolas"/>
                <a:cs typeface="Consolas"/>
                <a:sym typeface="Consolas"/>
              </a:rPr>
              <a:t>About</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/Link&gt;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/li&gt;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Link to</a:t>
            </a:r>
            <a:r>
              <a:rPr lang="en" sz="1020">
                <a:solidFill>
                  <a:srgbClr val="DCDCDC"/>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"/user"</a:t>
            </a:r>
            <a:r>
              <a:rPr lang="en" sz="1020">
                <a:solidFill>
                  <a:srgbClr val="DCDCDC"/>
                </a:solidFill>
                <a:highlight>
                  <a:srgbClr val="1E1E1E"/>
                </a:highlight>
                <a:latin typeface="Consolas"/>
                <a:ea typeface="Consolas"/>
                <a:cs typeface="Consolas"/>
                <a:sym typeface="Consolas"/>
              </a:rPr>
              <a:t>&gt;</a:t>
            </a:r>
            <a:r>
              <a:rPr lang="en" sz="1020">
                <a:solidFill>
                  <a:srgbClr val="D4D4D4"/>
                </a:solidFill>
                <a:highlight>
                  <a:srgbClr val="1E1E1E"/>
                </a:highlight>
                <a:latin typeface="Consolas"/>
                <a:ea typeface="Consolas"/>
                <a:cs typeface="Consolas"/>
                <a:sym typeface="Consolas"/>
              </a:rPr>
              <a:t>User</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/Link&gt;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/li&gt;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/ul&gt;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/nav&gt;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Switch</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Route path</a:t>
            </a:r>
            <a:r>
              <a:rPr lang="en" sz="1020">
                <a:solidFill>
                  <a:srgbClr val="DCDCDC"/>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exact component</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Home</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Route path</a:t>
            </a:r>
            <a:r>
              <a:rPr lang="en" sz="1020">
                <a:solidFill>
                  <a:srgbClr val="DCDCDC"/>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"/about"</a:t>
            </a:r>
            <a:r>
              <a:rPr lang="en" sz="1020">
                <a:solidFill>
                  <a:srgbClr val="D4D4D4"/>
                </a:solidFill>
                <a:highlight>
                  <a:srgbClr val="1E1E1E"/>
                </a:highlight>
                <a:latin typeface="Consolas"/>
                <a:ea typeface="Consolas"/>
                <a:cs typeface="Consolas"/>
                <a:sym typeface="Consolas"/>
              </a:rPr>
              <a:t> exact component</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About</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Route path</a:t>
            </a:r>
            <a:r>
              <a:rPr lang="en" sz="1020">
                <a:solidFill>
                  <a:srgbClr val="DCDCDC"/>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"/user"</a:t>
            </a:r>
            <a:r>
              <a:rPr lang="en" sz="1020">
                <a:solidFill>
                  <a:srgbClr val="D4D4D4"/>
                </a:solidFill>
                <a:highlight>
                  <a:srgbClr val="1E1E1E"/>
                </a:highlight>
                <a:latin typeface="Consolas"/>
                <a:ea typeface="Consolas"/>
                <a:cs typeface="Consolas"/>
                <a:sym typeface="Consolas"/>
              </a:rPr>
              <a:t> exact component</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User</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Route component</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PageNotFound</a:t>
            </a:r>
            <a:r>
              <a:rPr lang="en" sz="1020">
                <a:solidFill>
                  <a:srgbClr val="DCDCDC"/>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/&gt;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/Switch&gt;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/div&gt;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&lt;</a:t>
            </a:r>
            <a:r>
              <a:rPr lang="en" sz="1020">
                <a:solidFill>
                  <a:srgbClr val="D4D4D4"/>
                </a:solidFill>
                <a:highlight>
                  <a:srgbClr val="1E1E1E"/>
                </a:highlight>
                <a:latin typeface="Consolas"/>
                <a:ea typeface="Consolas"/>
                <a:cs typeface="Consolas"/>
                <a:sym typeface="Consolas"/>
              </a:rPr>
              <a:t>/Router&gt;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DCDCDC"/>
                </a:solidFill>
                <a:highlight>
                  <a:srgbClr val="1E1E1E"/>
                </a:highlight>
                <a:latin typeface="Consolas"/>
                <a:ea typeface="Consolas"/>
                <a:cs typeface="Consolas"/>
                <a:sym typeface="Consolas"/>
              </a:rPr>
              <a: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CDCDC"/>
                </a:solidFill>
                <a:highlight>
                  <a:srgbClr val="1E1E1E"/>
                </a:highlight>
                <a:latin typeface="Consolas"/>
                <a:ea typeface="Consolas"/>
                <a:cs typeface="Consolas"/>
                <a:sym typeface="Consolas"/>
              </a:rPr>
              <a: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569CD6"/>
                </a:solidFill>
                <a:highlight>
                  <a:srgbClr val="1E1E1E"/>
                </a:highlight>
                <a:latin typeface="Consolas"/>
                <a:ea typeface="Consolas"/>
                <a:cs typeface="Consolas"/>
                <a:sym typeface="Consolas"/>
              </a:rPr>
              <a:t>export</a:t>
            </a:r>
            <a:r>
              <a:rPr lang="en" sz="1020">
                <a:solidFill>
                  <a:srgbClr val="D4D4D4"/>
                </a:solidFill>
                <a:highlight>
                  <a:srgbClr val="1E1E1E"/>
                </a:highlight>
                <a:latin typeface="Consolas"/>
                <a:ea typeface="Consolas"/>
                <a:cs typeface="Consolas"/>
                <a:sym typeface="Consolas"/>
              </a:rPr>
              <a:t> </a:t>
            </a:r>
            <a:r>
              <a:rPr lang="en" sz="1020">
                <a:solidFill>
                  <a:srgbClr val="569CD6"/>
                </a:solidFill>
                <a:highlight>
                  <a:srgbClr val="1E1E1E"/>
                </a:highlight>
                <a:latin typeface="Consolas"/>
                <a:ea typeface="Consolas"/>
                <a:cs typeface="Consolas"/>
                <a:sym typeface="Consolas"/>
              </a:rPr>
              <a:t>default</a:t>
            </a:r>
            <a:r>
              <a:rPr lang="en" sz="1020">
                <a:solidFill>
                  <a:srgbClr val="D4D4D4"/>
                </a:solidFill>
                <a:highlight>
                  <a:srgbClr val="1E1E1E"/>
                </a:highlight>
                <a:latin typeface="Consolas"/>
                <a:ea typeface="Consolas"/>
                <a:cs typeface="Consolas"/>
                <a:sym typeface="Consolas"/>
              </a:rPr>
              <a:t> RouterDemo</a:t>
            </a:r>
            <a:r>
              <a:rPr lang="en" sz="1020">
                <a:solidFill>
                  <a:srgbClr val="DCDCDC"/>
                </a:solidFill>
                <a:highlight>
                  <a:srgbClr val="1E1E1E"/>
                </a:highlight>
                <a:latin typeface="Consolas"/>
                <a:ea typeface="Consolas"/>
                <a:cs typeface="Consolas"/>
                <a:sym typeface="Consolas"/>
              </a:rPr>
              <a:t>;</a:t>
            </a:r>
            <a:endParaRPr sz="1020">
              <a:solidFill>
                <a:srgbClr val="DCDCDC"/>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t/>
            </a:r>
            <a:endParaRPr sz="1020">
              <a:solidFill>
                <a:srgbClr val="D4D4D4"/>
              </a:solidFill>
              <a:highlight>
                <a:srgbClr val="1E1E1E"/>
              </a:highlight>
              <a:latin typeface="Consolas"/>
              <a:ea typeface="Consolas"/>
              <a:cs typeface="Consolas"/>
              <a:sym typeface="Consolas"/>
            </a:endParaRPr>
          </a:p>
          <a:p>
            <a:pPr indent="0" lvl="0" marL="0" rtl="0" algn="l">
              <a:lnSpc>
                <a:spcPct val="105000"/>
              </a:lnSpc>
              <a:spcBef>
                <a:spcPts val="0"/>
              </a:spcBef>
              <a:spcAft>
                <a:spcPts val="1200"/>
              </a:spcAft>
              <a:buSzPts val="440"/>
              <a:buNone/>
            </a:pPr>
            <a:r>
              <a:t/>
            </a:r>
            <a:endParaRPr sz="1320"/>
          </a:p>
        </p:txBody>
      </p:sp>
      <p:sp>
        <p:nvSpPr>
          <p:cNvPr id="396" name="Google Shape;396;p62"/>
          <p:cNvSpPr txBox="1"/>
          <p:nvPr>
            <p:ph type="title"/>
          </p:nvPr>
        </p:nvSpPr>
        <p:spPr>
          <a:xfrm>
            <a:off x="464100" y="72975"/>
            <a:ext cx="8520600" cy="109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RouterDemo.js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About.js</a:t>
            </a:r>
            <a:endParaRPr/>
          </a:p>
        </p:txBody>
      </p:sp>
      <p:sp>
        <p:nvSpPr>
          <p:cNvPr id="402" name="Google Shape;402;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React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About</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div</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Welcome to About Page</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/div&gt;;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About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PageNotFound.js</a:t>
            </a:r>
            <a:endParaRPr/>
          </a:p>
        </p:txBody>
      </p:sp>
      <p:sp>
        <p:nvSpPr>
          <p:cNvPr id="408" name="Google Shape;408;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React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Link </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"react-router-dom"</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PageNotFound</a:t>
            </a:r>
            <a:r>
              <a:rPr lang="en" sz="1050">
                <a:solidFill>
                  <a:srgbClr val="DCDCDC"/>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div</a:t>
            </a:r>
            <a:r>
              <a:rPr lang="en" sz="1050">
                <a:solidFill>
                  <a:srgbClr val="DCDCDC"/>
                </a:solidFill>
                <a:highlight>
                  <a:srgbClr val="1E1E1E"/>
                </a:highlight>
                <a:latin typeface="Consolas"/>
                <a:ea typeface="Consolas"/>
                <a:cs typeface="Consolas"/>
                <a:sym typeface="Consolas"/>
              </a:rPr>
              <a:t>&gt;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We cannot find a page you were looking </a:t>
            </a:r>
            <a:r>
              <a:rPr lang="en" sz="1050">
                <a:solidFill>
                  <a:srgbClr val="569CD6"/>
                </a:solidFill>
                <a:highlight>
                  <a:srgbClr val="1E1E1E"/>
                </a:highlight>
                <a:latin typeface="Consolas"/>
                <a:ea typeface="Consolas"/>
                <a:cs typeface="Consolas"/>
                <a:sym typeface="Consolas"/>
              </a:rPr>
              <a:t>for</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Link to</a:t>
            </a:r>
            <a:r>
              <a:rPr lang="en" sz="1050">
                <a:solidFill>
                  <a:srgbClr val="DCDCDC"/>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a:t>
            </a:r>
            <a:r>
              <a:rPr lang="en" sz="1050">
                <a:solidFill>
                  <a:srgbClr val="DCDCDC"/>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Try the Homepage</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/Link&gt;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&lt;</a:t>
            </a:r>
            <a:r>
              <a:rPr lang="en" sz="1050">
                <a:solidFill>
                  <a:srgbClr val="D4D4D4"/>
                </a:solidFill>
                <a:highlight>
                  <a:srgbClr val="1E1E1E"/>
                </a:highlight>
                <a:latin typeface="Consolas"/>
                <a:ea typeface="Consolas"/>
                <a:cs typeface="Consolas"/>
                <a:sym typeface="Consolas"/>
              </a:rPr>
              <a:t>/div&gt;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PageNotFound</a:t>
            </a:r>
            <a:r>
              <a:rPr lang="en" sz="1050">
                <a:solidFill>
                  <a:srgbClr val="DCDCDC"/>
                </a:solidFill>
                <a:highlight>
                  <a:srgbClr val="1E1E1E"/>
                </a:highlight>
                <a:latin typeface="Consolas"/>
                <a:ea typeface="Consolas"/>
                <a:cs typeface="Consolas"/>
                <a:sym typeface="Consolas"/>
              </a:rPr>
              <a:t>;</a:t>
            </a:r>
            <a:endParaRPr sz="1050">
              <a:solidFill>
                <a:srgbClr val="DCDCDC"/>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4" name="Google Shape;414;p65"/>
          <p:cNvSpPr txBox="1"/>
          <p:nvPr>
            <p:ph idx="1" type="body"/>
          </p:nvPr>
        </p:nvSpPr>
        <p:spPr>
          <a:xfrm>
            <a:off x="311700" y="1152475"/>
            <a:ext cx="8520600" cy="3416400"/>
          </a:xfrm>
          <a:prstGeom prst="rect">
            <a:avLst/>
          </a:prstGeom>
          <a:solidFill>
            <a:srgbClr val="FF0000"/>
          </a:solidFill>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account in Gitlab using gmail</a:t>
            </a:r>
            <a:endParaRPr/>
          </a:p>
        </p:txBody>
      </p:sp>
      <p:sp>
        <p:nvSpPr>
          <p:cNvPr id="420" name="Google Shape;420;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000" u="sng">
                <a:solidFill>
                  <a:srgbClr val="3367D6"/>
                </a:solidFill>
                <a:highlight>
                  <a:srgbClr val="FFFFFF"/>
                </a:highlight>
                <a:latin typeface="Roboto"/>
                <a:ea typeface="Roboto"/>
                <a:cs typeface="Roboto"/>
                <a:sym typeface="Roboto"/>
                <a:hlinkClick r:id="rId3">
                  <a:extLst>
                    <a:ext uri="{A12FA001-AC4F-418D-AE19-62706E023703}">
                      <ahyp:hlinkClr val="tx"/>
                    </a:ext>
                  </a:extLst>
                </a:hlinkClick>
              </a:rPr>
              <a:t>https://gitlab.com/users/sign_up</a:t>
            </a:r>
            <a:endParaRPr sz="1000" u="sng">
              <a:solidFill>
                <a:srgbClr val="3367D6"/>
              </a:solidFill>
              <a:highlight>
                <a:srgbClr val="FFFFFF"/>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t/>
            </a:r>
            <a:endParaRPr sz="1000" u="sng">
              <a:solidFill>
                <a:srgbClr val="3367D6"/>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000" u="sng">
                <a:solidFill>
                  <a:srgbClr val="3367D6"/>
                </a:solidFill>
                <a:highlight>
                  <a:srgbClr val="FFFFFF"/>
                </a:highlight>
                <a:latin typeface="Roboto"/>
                <a:ea typeface="Roboto"/>
                <a:cs typeface="Roboto"/>
                <a:sym typeface="Roboto"/>
                <a:hlinkClick r:id="rId4">
                  <a:extLst>
                    <a:ext uri="{A12FA001-AC4F-418D-AE19-62706E023703}">
                      <ahyp:hlinkClr val="tx"/>
                    </a:ext>
                  </a:extLst>
                </a:hlinkClick>
              </a:rPr>
              <a:t>https://github.com/signup?source=login</a:t>
            </a:r>
            <a:endParaRPr sz="1000" u="sng">
              <a:solidFill>
                <a:srgbClr val="3367D6"/>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000" u="sng">
              <a:solidFill>
                <a:srgbClr val="3367D6"/>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000" u="sng">
                <a:solidFill>
                  <a:srgbClr val="3367D6"/>
                </a:solidFill>
                <a:highlight>
                  <a:srgbClr val="FFFFFF"/>
                </a:highlight>
                <a:latin typeface="Roboto"/>
                <a:ea typeface="Roboto"/>
                <a:cs typeface="Roboto"/>
                <a:sym typeface="Roboto"/>
                <a:hlinkClick r:id="rId5">
                  <a:extLst>
                    <a:ext uri="{A12FA001-AC4F-418D-AE19-62706E023703}">
                      <ahyp:hlinkClr val="tx"/>
                    </a:ext>
                  </a:extLst>
                </a:hlinkClick>
              </a:rPr>
              <a:t>https://codesandbox.io/</a:t>
            </a:r>
            <a:endParaRPr sz="1000" u="sng">
              <a:solidFill>
                <a:srgbClr val="3367D6"/>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000" u="sng">
              <a:solidFill>
                <a:srgbClr val="3367D6"/>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000" u="sng">
                <a:solidFill>
                  <a:srgbClr val="3367D6"/>
                </a:solidFill>
                <a:highlight>
                  <a:srgbClr val="FFFFFF"/>
                </a:highlight>
                <a:latin typeface="Roboto"/>
                <a:ea typeface="Roboto"/>
                <a:cs typeface="Roboto"/>
                <a:sym typeface="Roboto"/>
                <a:hlinkClick r:id="rId6">
                  <a:extLst>
                    <a:ext uri="{A12FA001-AC4F-418D-AE19-62706E023703}">
                      <ahyp:hlinkClr val="tx"/>
                    </a:ext>
                  </a:extLst>
                </a:hlinkClick>
              </a:rPr>
              <a:t>https://git-scm.com/</a:t>
            </a:r>
            <a:endParaRPr sz="1000" u="sng">
              <a:solidFill>
                <a:srgbClr val="3367D6"/>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000" u="sng">
              <a:solidFill>
                <a:srgbClr val="3367D6"/>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000" u="sng">
                <a:solidFill>
                  <a:srgbClr val="3367D6"/>
                </a:solidFill>
                <a:highlight>
                  <a:srgbClr val="FFFFFF"/>
                </a:highlight>
                <a:latin typeface="Roboto"/>
                <a:ea typeface="Roboto"/>
                <a:cs typeface="Roboto"/>
                <a:sym typeface="Roboto"/>
                <a:hlinkClick r:id="rId7">
                  <a:extLst>
                    <a:ext uri="{A12FA001-AC4F-418D-AE19-62706E023703}">
                      <ahyp:hlinkClr val="tx"/>
                    </a:ext>
                  </a:extLst>
                </a:hlinkClick>
              </a:rPr>
              <a:t>https://gitlab.com/swapnilmistry/react-webinar-vcet.git</a:t>
            </a:r>
            <a:endParaRPr sz="1000" u="sng">
              <a:solidFill>
                <a:srgbClr val="3367D6"/>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000" u="sng">
              <a:solidFill>
                <a:srgbClr val="3367D6"/>
              </a:solidFill>
              <a:highlight>
                <a:srgbClr val="FFFFFF"/>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t/>
            </a:r>
            <a:endParaRPr sz="1000" u="sng">
              <a:solidFill>
                <a:srgbClr val="3367D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00">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6" name="Google Shape;426;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7" name="Google Shape;427;p67"/>
          <p:cNvPicPr preferRelativeResize="0"/>
          <p:nvPr/>
        </p:nvPicPr>
        <p:blipFill>
          <a:blip r:embed="rId3">
            <a:alphaModFix/>
          </a:blip>
          <a:stretch>
            <a:fillRect/>
          </a:stretch>
        </p:blipFill>
        <p:spPr>
          <a:xfrm>
            <a:off x="1076325" y="733425"/>
            <a:ext cx="6991350" cy="3676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3" name="Google Shape;433;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4" name="Google Shape;434;p68"/>
          <p:cNvPicPr preferRelativeResize="0"/>
          <p:nvPr/>
        </p:nvPicPr>
        <p:blipFill>
          <a:blip r:embed="rId3">
            <a:alphaModFix/>
          </a:blip>
          <a:stretch>
            <a:fillRect/>
          </a:stretch>
        </p:blipFill>
        <p:spPr>
          <a:xfrm>
            <a:off x="1081088" y="642938"/>
            <a:ext cx="6981825" cy="38576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0" name="Google Shape;440;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solidFill>
                  <a:srgbClr val="202124"/>
                </a:solidFill>
                <a:highlight>
                  <a:srgbClr val="FFFFFF"/>
                </a:highlight>
                <a:latin typeface="Roboto"/>
                <a:ea typeface="Roboto"/>
                <a:cs typeface="Roboto"/>
                <a:sym typeface="Roboto"/>
              </a:rPr>
              <a:t>git clone</a:t>
            </a:r>
            <a:r>
              <a:rPr lang="en" sz="1000">
                <a:solidFill>
                  <a:srgbClr val="202124"/>
                </a:solidFill>
                <a:highlight>
                  <a:srgbClr val="FFFFFF"/>
                </a:highlight>
                <a:uFill>
                  <a:noFill/>
                </a:uFill>
                <a:latin typeface="Roboto"/>
                <a:ea typeface="Roboto"/>
                <a:cs typeface="Roboto"/>
                <a:sym typeface="Roboto"/>
                <a:hlinkClick r:id="rId3">
                  <a:extLst>
                    <a:ext uri="{A12FA001-AC4F-418D-AE19-62706E023703}">
                      <ahyp:hlinkClr val="tx"/>
                    </a:ext>
                  </a:extLst>
                </a:hlinkClick>
              </a:rPr>
              <a:t> </a:t>
            </a:r>
            <a:r>
              <a:rPr lang="en" sz="1000" u="sng">
                <a:solidFill>
                  <a:srgbClr val="3367D6"/>
                </a:solidFill>
                <a:highlight>
                  <a:srgbClr val="FFFFFF"/>
                </a:highlight>
                <a:latin typeface="Roboto"/>
                <a:ea typeface="Roboto"/>
                <a:cs typeface="Roboto"/>
                <a:sym typeface="Roboto"/>
                <a:hlinkClick r:id="rId4">
                  <a:extLst>
                    <a:ext uri="{A12FA001-AC4F-418D-AE19-62706E023703}">
                      <ahyp:hlinkClr val="tx"/>
                    </a:ext>
                  </a:extLst>
                </a:hlinkClick>
              </a:rPr>
              <a:t>https://gitlab.com/swapnilmistry/react-webinar-vcet.git</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8"/>
          <p:cNvPicPr preferRelativeResize="0"/>
          <p:nvPr/>
        </p:nvPicPr>
        <p:blipFill>
          <a:blip r:embed="rId3">
            <a:alphaModFix/>
          </a:blip>
          <a:stretch>
            <a:fillRect/>
          </a:stretch>
        </p:blipFill>
        <p:spPr>
          <a:xfrm>
            <a:off x="214375" y="-2"/>
            <a:ext cx="9143999" cy="6719225"/>
          </a:xfrm>
          <a:prstGeom prst="rect">
            <a:avLst/>
          </a:prstGeom>
          <a:noFill/>
          <a:ln>
            <a:noFill/>
          </a:ln>
        </p:spPr>
      </p:pic>
      <p:sp>
        <p:nvSpPr>
          <p:cNvPr id="90" name="Google Shape;90;p18"/>
          <p:cNvSpPr txBox="1"/>
          <p:nvPr/>
        </p:nvSpPr>
        <p:spPr>
          <a:xfrm>
            <a:off x="3358775" y="2144150"/>
            <a:ext cx="2503500" cy="6156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Add above text in app.js to check </a:t>
            </a:r>
            <a:endParaRPr/>
          </a:p>
        </p:txBody>
      </p:sp>
      <p:sp>
        <p:nvSpPr>
          <p:cNvPr id="91" name="Google Shape;91;p18"/>
          <p:cNvSpPr/>
          <p:nvPr/>
        </p:nvSpPr>
        <p:spPr>
          <a:xfrm>
            <a:off x="2776250" y="2144150"/>
            <a:ext cx="408900" cy="186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 name="Google Shape;98;p19"/>
          <p:cNvPicPr preferRelativeResize="0"/>
          <p:nvPr/>
        </p:nvPicPr>
        <p:blipFill>
          <a:blip r:embed="rId3">
            <a:alphaModFix/>
          </a:blip>
          <a:stretch>
            <a:fillRect/>
          </a:stretch>
        </p:blipFill>
        <p:spPr>
          <a:xfrm>
            <a:off x="311700" y="594900"/>
            <a:ext cx="8587175" cy="356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20"/>
          <p:cNvPicPr preferRelativeResize="0"/>
          <p:nvPr/>
        </p:nvPicPr>
        <p:blipFill>
          <a:blip r:embed="rId3">
            <a:alphaModFix/>
          </a:blip>
          <a:stretch>
            <a:fillRect/>
          </a:stretch>
        </p:blipFill>
        <p:spPr>
          <a:xfrm>
            <a:off x="311700" y="386563"/>
            <a:ext cx="8115300" cy="4048125"/>
          </a:xfrm>
          <a:prstGeom prst="rect">
            <a:avLst/>
          </a:prstGeom>
          <a:noFill/>
          <a:ln>
            <a:noFill/>
          </a:ln>
        </p:spPr>
      </p:pic>
      <p:sp>
        <p:nvSpPr>
          <p:cNvPr id="106" name="Google Shape;106;p20"/>
          <p:cNvSpPr txBox="1"/>
          <p:nvPr/>
        </p:nvSpPr>
        <p:spPr>
          <a:xfrm>
            <a:off x="3606650" y="2218525"/>
            <a:ext cx="3048900" cy="6156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Change name from react app to ToDo List</a:t>
            </a:r>
            <a:endParaRPr/>
          </a:p>
        </p:txBody>
      </p:sp>
      <p:sp>
        <p:nvSpPr>
          <p:cNvPr id="107" name="Google Shape;107;p20"/>
          <p:cNvSpPr/>
          <p:nvPr/>
        </p:nvSpPr>
        <p:spPr>
          <a:xfrm>
            <a:off x="3172850" y="2305275"/>
            <a:ext cx="433800" cy="346800"/>
          </a:xfrm>
          <a:prstGeom prst="leftArrow">
            <a:avLst>
              <a:gd fmla="val 50000" name="adj1"/>
              <a:gd fmla="val 571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understand what are the features we required in our ToDo List app,</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